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78" r:id="rId1"/>
  </p:sldMasterIdLst>
  <p:notesMasterIdLst>
    <p:notesMasterId r:id="rId23"/>
  </p:notesMasterIdLst>
  <p:sldIdLst>
    <p:sldId id="316" r:id="rId2"/>
    <p:sldId id="351" r:id="rId3"/>
    <p:sldId id="407" r:id="rId4"/>
    <p:sldId id="445" r:id="rId5"/>
    <p:sldId id="453" r:id="rId6"/>
    <p:sldId id="456" r:id="rId7"/>
    <p:sldId id="457" r:id="rId8"/>
    <p:sldId id="450" r:id="rId9"/>
    <p:sldId id="459" r:id="rId10"/>
    <p:sldId id="465" r:id="rId11"/>
    <p:sldId id="458" r:id="rId12"/>
    <p:sldId id="463" r:id="rId13"/>
    <p:sldId id="464" r:id="rId14"/>
    <p:sldId id="461" r:id="rId15"/>
    <p:sldId id="466" r:id="rId16"/>
    <p:sldId id="467" r:id="rId17"/>
    <p:sldId id="462" r:id="rId18"/>
    <p:sldId id="451" r:id="rId19"/>
    <p:sldId id="452" r:id="rId20"/>
    <p:sldId id="444" r:id="rId21"/>
    <p:sldId id="443" r:id="rId22"/>
  </p:sldIdLst>
  <p:sldSz cx="12192000" cy="6858000"/>
  <p:notesSz cx="6669088" cy="9926638"/>
  <p:defaultTextStyle>
    <a:lvl1pPr>
      <a:defRPr>
        <a:latin typeface="+mj-lt"/>
        <a:ea typeface="+mj-ea"/>
        <a:cs typeface="+mj-cs"/>
        <a:sym typeface="Helvetica"/>
      </a:defRPr>
    </a:lvl1pPr>
    <a:lvl2pPr>
      <a:defRPr>
        <a:latin typeface="+mj-lt"/>
        <a:ea typeface="+mj-ea"/>
        <a:cs typeface="+mj-cs"/>
        <a:sym typeface="Helvetica"/>
      </a:defRPr>
    </a:lvl2pPr>
    <a:lvl3pPr>
      <a:defRPr>
        <a:latin typeface="+mj-lt"/>
        <a:ea typeface="+mj-ea"/>
        <a:cs typeface="+mj-cs"/>
        <a:sym typeface="Helvetica"/>
      </a:defRPr>
    </a:lvl3pPr>
    <a:lvl4pPr>
      <a:defRPr>
        <a:latin typeface="+mj-lt"/>
        <a:ea typeface="+mj-ea"/>
        <a:cs typeface="+mj-cs"/>
        <a:sym typeface="Helvetica"/>
      </a:defRPr>
    </a:lvl4pPr>
    <a:lvl5pPr>
      <a:defRPr>
        <a:latin typeface="+mj-lt"/>
        <a:ea typeface="+mj-ea"/>
        <a:cs typeface="+mj-cs"/>
        <a:sym typeface="Helvetica"/>
      </a:defRPr>
    </a:lvl5pPr>
    <a:lvl6pPr>
      <a:defRPr>
        <a:latin typeface="+mj-lt"/>
        <a:ea typeface="+mj-ea"/>
        <a:cs typeface="+mj-cs"/>
        <a:sym typeface="Helvetica"/>
      </a:defRPr>
    </a:lvl6pPr>
    <a:lvl7pPr>
      <a:defRPr>
        <a:latin typeface="+mj-lt"/>
        <a:ea typeface="+mj-ea"/>
        <a:cs typeface="+mj-cs"/>
        <a:sym typeface="Helvetica"/>
      </a:defRPr>
    </a:lvl7pPr>
    <a:lvl8pPr>
      <a:defRPr>
        <a:latin typeface="+mj-lt"/>
        <a:ea typeface="+mj-ea"/>
        <a:cs typeface="+mj-cs"/>
        <a:sym typeface="Helvetica"/>
      </a:defRPr>
    </a:lvl8pPr>
    <a:lvl9pPr>
      <a:defRPr>
        <a:latin typeface="+mj-lt"/>
        <a:ea typeface="+mj-ea"/>
        <a:cs typeface="+mj-cs"/>
        <a:sym typeface="Helvetica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tephen Cross" initials="SC" lastIdx="1" clrIdx="0">
    <p:extLst>
      <p:ext uri="{19B8F6BF-5375-455C-9EA6-DF929625EA0E}">
        <p15:presenceInfo xmlns:p15="http://schemas.microsoft.com/office/powerpoint/2012/main" userId="S::sc13967@bristol.ac.uk::95050c75-c08e-47d3-9b9e-088bad4f7f75" providerId="AD"/>
      </p:ext>
    </p:extLst>
  </p:cmAuthor>
  <p:cmAuthor id="2" name="Stephen Cross" initials="SC [2]" lastIdx="1" clrIdx="1">
    <p:extLst>
      <p:ext uri="{19B8F6BF-5375-455C-9EA6-DF929625EA0E}">
        <p15:presenceInfo xmlns:p15="http://schemas.microsoft.com/office/powerpoint/2012/main" userId="519e86fdfc787ec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FF"/>
    <a:srgbClr val="EBD21B"/>
    <a:srgbClr val="CB3BB6"/>
    <a:srgbClr val="FFFFFF"/>
    <a:srgbClr val="BF2F37"/>
    <a:srgbClr val="0000F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firstCol>
    <a:lastRow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lastRow>
    <a:firstRow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A5A5A5"/>
          </a:solidFill>
        </a:fill>
      </a:tcStyle>
    </a:firstCol>
    <a:la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A5A5A5"/>
          </a:solidFill>
        </a:fill>
      </a:tcStyle>
    </a:lastRow>
    <a:fir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A5A5A5"/>
          </a:solidFill>
        </a:fill>
      </a:tcStyle>
    </a:firstRow>
  </a:tblStyle>
  <a:tblStyle styleId="{EEE7283C-3CF3-47DC-8721-378D4A62B228}" styleName="">
    <a:tblBg/>
    <a:wholeTbl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D0DEEF"/>
          </a:solidFill>
        </a:fill>
      </a:tcStyle>
    </a:wholeTbl>
    <a:band2H>
      <a:tcTxStyle/>
      <a:tcStyle>
        <a:tcBdr/>
        <a:fill>
          <a:solidFill>
            <a:srgbClr val="E9EFF7"/>
          </a:solidFill>
        </a:fill>
      </a:tcStyle>
    </a:band2H>
    <a:firstCol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5B9BD5"/>
          </a:solidFill>
        </a:fill>
      </a:tcStyle>
    </a:firstCol>
    <a:la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5B9BD5"/>
          </a:solidFill>
        </a:fill>
      </a:tcStyle>
    </a:lastRow>
    <a:fir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5B9BD5"/>
          </a:solidFill>
        </a:fill>
      </a:tcStyle>
    </a:firstRow>
  </a:tblStyle>
  <a:tblStyle styleId="{CF821DB8-F4EB-4A41-A1BA-3FCAFE7338EE}" styleName="">
    <a:tblBg/>
    <a:wholeTbl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A5A5A5"/>
          </a:solidFill>
        </a:fill>
      </a:tcStyle>
    </a:firstCol>
    <a:la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A5A5A5"/>
          </a:solidFill>
        </a:fill>
      </a:tcStyle>
    </a:lastRow>
    <a:fir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A5A5A5"/>
          </a:solidFill>
        </a:fill>
      </a:tcStyle>
    </a:firstRow>
  </a:tblStyle>
  <a:tblStyle styleId="{33BA23B1-9221-436E-865A-0063620EA4FD}" styleName="">
    <a:tblBg/>
    <a:wholeTbl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70AD47"/>
          </a:solidFill>
        </a:fill>
      </a:tcStyle>
    </a:firstCol>
    <a:la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70AD47"/>
          </a:solidFill>
        </a:fill>
      </a:tcStyle>
    </a:lastRow>
    <a:fir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70AD47"/>
          </a:solidFill>
        </a:fill>
      </a:tcStyle>
    </a:firstRow>
  </a:tblStyle>
  <a:tblStyle styleId="{2708684C-4D16-4618-839F-0558EEFCDFE6}" styleName="">
    <a:tblBg/>
    <a:wholeTbl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B9BD5"/>
          </a:solidFill>
        </a:fill>
      </a:tcStyle>
    </a:firstCol>
    <a:lastRow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B9BD5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904" autoAdjust="0"/>
    <p:restoredTop sz="96517" autoAdjust="0"/>
  </p:normalViewPr>
  <p:slideViewPr>
    <p:cSldViewPr snapToGrid="0">
      <p:cViewPr varScale="1">
        <p:scale>
          <a:sx n="99" d="100"/>
          <a:sy n="99" d="100"/>
        </p:scale>
        <p:origin x="96" y="5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 noRot="1" noChangeAspect="1"/>
          </p:cNvSpPr>
          <p:nvPr>
            <p:ph type="sldImg"/>
          </p:nvPr>
        </p:nvSpPr>
        <p:spPr>
          <a:xfrm>
            <a:off x="26988" y="744538"/>
            <a:ext cx="6615112" cy="3722687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57" name="Shape 57"/>
          <p:cNvSpPr>
            <a:spLocks noGrp="1"/>
          </p:cNvSpPr>
          <p:nvPr>
            <p:ph type="body" sz="quarter" idx="1"/>
          </p:nvPr>
        </p:nvSpPr>
        <p:spPr>
          <a:xfrm>
            <a:off x="889212" y="4715153"/>
            <a:ext cx="4890665" cy="4466987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445885590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25000"/>
      </a:lnSpc>
      <a:defRPr sz="2400">
        <a:latin typeface="+mn-lt"/>
        <a:ea typeface="+mn-ea"/>
        <a:cs typeface="+mn-cs"/>
        <a:sym typeface="Avenir Roman"/>
      </a:defRPr>
    </a:lvl1pPr>
    <a:lvl2pPr indent="228600" defTabSz="457200">
      <a:lnSpc>
        <a:spcPct val="125000"/>
      </a:lnSpc>
      <a:defRPr sz="2400">
        <a:latin typeface="+mn-lt"/>
        <a:ea typeface="+mn-ea"/>
        <a:cs typeface="+mn-cs"/>
        <a:sym typeface="Avenir Roman"/>
      </a:defRPr>
    </a:lvl2pPr>
    <a:lvl3pPr indent="457200" defTabSz="457200">
      <a:lnSpc>
        <a:spcPct val="125000"/>
      </a:lnSpc>
      <a:defRPr sz="2400">
        <a:latin typeface="+mn-lt"/>
        <a:ea typeface="+mn-ea"/>
        <a:cs typeface="+mn-cs"/>
        <a:sym typeface="Avenir Roman"/>
      </a:defRPr>
    </a:lvl3pPr>
    <a:lvl4pPr indent="685800" defTabSz="457200">
      <a:lnSpc>
        <a:spcPct val="125000"/>
      </a:lnSpc>
      <a:defRPr sz="2400">
        <a:latin typeface="+mn-lt"/>
        <a:ea typeface="+mn-ea"/>
        <a:cs typeface="+mn-cs"/>
        <a:sym typeface="Avenir Roman"/>
      </a:defRPr>
    </a:lvl4pPr>
    <a:lvl5pPr indent="914400" defTabSz="457200">
      <a:lnSpc>
        <a:spcPct val="125000"/>
      </a:lnSpc>
      <a:defRPr sz="2400">
        <a:latin typeface="+mn-lt"/>
        <a:ea typeface="+mn-ea"/>
        <a:cs typeface="+mn-cs"/>
        <a:sym typeface="Avenir Roman"/>
      </a:defRPr>
    </a:lvl5pPr>
    <a:lvl6pPr indent="1143000" defTabSz="457200">
      <a:lnSpc>
        <a:spcPct val="125000"/>
      </a:lnSpc>
      <a:defRPr sz="2400">
        <a:latin typeface="+mn-lt"/>
        <a:ea typeface="+mn-ea"/>
        <a:cs typeface="+mn-cs"/>
        <a:sym typeface="Avenir Roman"/>
      </a:defRPr>
    </a:lvl6pPr>
    <a:lvl7pPr indent="1371600" defTabSz="457200">
      <a:lnSpc>
        <a:spcPct val="125000"/>
      </a:lnSpc>
      <a:defRPr sz="2400">
        <a:latin typeface="+mn-lt"/>
        <a:ea typeface="+mn-ea"/>
        <a:cs typeface="+mn-cs"/>
        <a:sym typeface="Avenir Roman"/>
      </a:defRPr>
    </a:lvl7pPr>
    <a:lvl8pPr indent="1600200" defTabSz="457200">
      <a:lnSpc>
        <a:spcPct val="125000"/>
      </a:lnSpc>
      <a:defRPr sz="2400">
        <a:latin typeface="+mn-lt"/>
        <a:ea typeface="+mn-ea"/>
        <a:cs typeface="+mn-cs"/>
        <a:sym typeface="Avenir Roman"/>
      </a:defRPr>
    </a:lvl8pPr>
    <a:lvl9pPr indent="1828800" defTabSz="457200">
      <a:lnSpc>
        <a:spcPct val="125000"/>
      </a:lnSpc>
      <a:defRPr sz="2400">
        <a:latin typeface="+mn-lt"/>
        <a:ea typeface="+mn-ea"/>
        <a:cs typeface="+mn-cs"/>
        <a:sym typeface="Avenir Roman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Convert this into 2 spider diagrams if there’s time</a:t>
            </a:r>
          </a:p>
        </p:txBody>
      </p:sp>
    </p:spTree>
    <p:extLst>
      <p:ext uri="{BB962C8B-B14F-4D97-AF65-F5344CB8AC3E}">
        <p14:creationId xmlns:p14="http://schemas.microsoft.com/office/powerpoint/2010/main" val="7416865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Figure size = [758   558   482   365]</a:t>
            </a:r>
          </a:p>
        </p:txBody>
      </p:sp>
    </p:spTree>
    <p:extLst>
      <p:ext uri="{BB962C8B-B14F-4D97-AF65-F5344CB8AC3E}">
        <p14:creationId xmlns:p14="http://schemas.microsoft.com/office/powerpoint/2010/main" val="17834694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Convert this into 2 spider diagrams if there’s time</a:t>
            </a:r>
          </a:p>
        </p:txBody>
      </p:sp>
    </p:spTree>
    <p:extLst>
      <p:ext uri="{BB962C8B-B14F-4D97-AF65-F5344CB8AC3E}">
        <p14:creationId xmlns:p14="http://schemas.microsoft.com/office/powerpoint/2010/main" val="31977785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Convert this into 2 spider diagrams if there’s time</a:t>
            </a:r>
          </a:p>
        </p:txBody>
      </p:sp>
    </p:spTree>
    <p:extLst>
      <p:ext uri="{BB962C8B-B14F-4D97-AF65-F5344CB8AC3E}">
        <p14:creationId xmlns:p14="http://schemas.microsoft.com/office/powerpoint/2010/main" val="19563881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Convert this into 2 spider diagrams if there’s time</a:t>
            </a:r>
          </a:p>
        </p:txBody>
      </p:sp>
    </p:spTree>
    <p:extLst>
      <p:ext uri="{BB962C8B-B14F-4D97-AF65-F5344CB8AC3E}">
        <p14:creationId xmlns:p14="http://schemas.microsoft.com/office/powerpoint/2010/main" val="27728311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5360" y="1844842"/>
            <a:ext cx="11521280" cy="14700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600">
                <a:solidFill>
                  <a:srgbClr val="9A1D2B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5360" y="3356992"/>
            <a:ext cx="11521280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7222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17266" y="253416"/>
            <a:ext cx="7357468" cy="599964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3200">
                <a:solidFill>
                  <a:srgbClr val="9A1D2B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35360" y="1196754"/>
            <a:ext cx="11521280" cy="4929411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buFont typeface="Arial" pitchFamily="34" charset="0"/>
              <a:buChar char="­"/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78809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5360" y="1196754"/>
            <a:ext cx="11521280" cy="4929411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buFont typeface="Arial" pitchFamily="34" charset="0"/>
              <a:buChar char="­"/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41076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412784"/>
            <a:ext cx="54864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0" y="1412784"/>
            <a:ext cx="54864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01666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1268760"/>
            <a:ext cx="7315200" cy="4176464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445225"/>
            <a:ext cx="7315200" cy="65496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63659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53387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3.jpe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/>
        </p:nvCxnSpPr>
        <p:spPr>
          <a:xfrm>
            <a:off x="334963" y="1079500"/>
            <a:ext cx="11522075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334963" y="6165850"/>
            <a:ext cx="11522075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3" name="Picture 7" descr="logo-ltr.tif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4963" y="285750"/>
            <a:ext cx="1944687" cy="56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4" name="Picture 11" descr="address.gif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364788" y="6237288"/>
            <a:ext cx="149225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1">
            <a:extLst>
              <a:ext uri="{FF2B5EF4-FFF2-40B4-BE49-F238E27FC236}">
                <a16:creationId xmlns:a16="http://schemas.microsoft.com/office/drawing/2014/main" id="{092C8417-ECC2-4FC2-93D2-362020D9DED6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137503" y="123980"/>
            <a:ext cx="719137" cy="858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253164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</p:sldLayoutIdLst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 kern="1200">
          <a:solidFill>
            <a:srgbClr val="9A1D2B"/>
          </a:solidFill>
          <a:latin typeface="Arial" pitchFamily="34" charset="0"/>
          <a:ea typeface="+mj-ea"/>
          <a:cs typeface="Arial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9A1D2B"/>
          </a:solidFill>
          <a:latin typeface="Arial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9A1D2B"/>
          </a:solidFill>
          <a:latin typeface="Arial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9A1D2B"/>
          </a:solidFill>
          <a:latin typeface="Arial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9A1D2B"/>
          </a:solidFill>
          <a:latin typeface="Arial" charset="0"/>
          <a:cs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9A1D2B"/>
          </a:solidFill>
          <a:latin typeface="Arial" charset="0"/>
          <a:cs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9A1D2B"/>
          </a:solidFill>
          <a:latin typeface="Arial" charset="0"/>
          <a:cs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9A1D2B"/>
          </a:solidFill>
          <a:latin typeface="Arial" charset="0"/>
          <a:cs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9A1D2B"/>
          </a:solidFill>
          <a:latin typeface="Arial" charset="0"/>
          <a:cs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rgbClr val="BF2F37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­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10" Type="http://schemas.openxmlformats.org/officeDocument/2006/relationships/image" Target="../media/image43.gif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gif"/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6.png"/><Relationship Id="rId9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5360" y="2693987"/>
            <a:ext cx="11521280" cy="1470025"/>
          </a:xfrm>
        </p:spPr>
        <p:txBody>
          <a:bodyPr/>
          <a:lstStyle/>
          <a:p>
            <a:r>
              <a:rPr lang="en-GB" dirty="0"/>
              <a:t>MATLAB for image processing</a:t>
            </a:r>
            <a:br>
              <a:rPr lang="en-GB" dirty="0"/>
            </a:br>
            <a:r>
              <a:rPr lang="en-GB" sz="2800" dirty="0"/>
              <a:t>Session 4: Figures and plotting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46191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3FFB3-8FA6-4283-B978-C97FEDCF8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XY (and XYZ) plots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E20577-7C2A-40F7-B0DD-EB9541ABD2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360" y="1196754"/>
            <a:ext cx="5760640" cy="4929411"/>
          </a:xfrm>
        </p:spPr>
        <p:txBody>
          <a:bodyPr/>
          <a:lstStyle/>
          <a:p>
            <a:r>
              <a:rPr lang="en-GB" dirty="0"/>
              <a:t>Create a 2D scatter plot with </a:t>
            </a:r>
            <a:r>
              <a:rPr lang="en-GB" i="1" dirty="0">
                <a:solidFill>
                  <a:schemeClr val="accent1"/>
                </a:solidFill>
              </a:rPr>
              <a:t>plot</a:t>
            </a:r>
          </a:p>
          <a:p>
            <a:pPr marL="0" indent="0" algn="ctr">
              <a:buNone/>
            </a:pPr>
            <a:r>
              <a:rPr lang="en-GB" sz="2400" i="1" dirty="0">
                <a:solidFill>
                  <a:schemeClr val="accent1"/>
                </a:solidFill>
              </a:rPr>
              <a:t>plot(</a:t>
            </a:r>
            <a:r>
              <a:rPr lang="en-GB" sz="2400" i="1" dirty="0" err="1">
                <a:solidFill>
                  <a:schemeClr val="accent1"/>
                </a:solidFill>
              </a:rPr>
              <a:t>diff_x</a:t>
            </a:r>
            <a:r>
              <a:rPr lang="en-GB" sz="2400" i="1" dirty="0">
                <a:solidFill>
                  <a:schemeClr val="accent1"/>
                </a:solidFill>
              </a:rPr>
              <a:t>, </a:t>
            </a:r>
            <a:r>
              <a:rPr lang="en-GB" sz="2400" i="1" dirty="0" err="1">
                <a:solidFill>
                  <a:schemeClr val="accent1"/>
                </a:solidFill>
              </a:rPr>
              <a:t>diff_y</a:t>
            </a:r>
            <a:r>
              <a:rPr lang="en-GB" sz="2400" i="1" dirty="0">
                <a:solidFill>
                  <a:schemeClr val="accent1"/>
                </a:solidFill>
              </a:rPr>
              <a:t>)</a:t>
            </a:r>
            <a:endParaRPr lang="en-GB" sz="2400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sz="1200" dirty="0"/>
          </a:p>
          <a:p>
            <a:pPr lvl="1"/>
            <a:endParaRPr lang="en-GB" dirty="0"/>
          </a:p>
          <a:p>
            <a:pPr lvl="2"/>
            <a:endParaRPr lang="en-GB" dirty="0"/>
          </a:p>
          <a:p>
            <a:pPr lvl="2"/>
            <a:endParaRPr lang="en-GB" dirty="0"/>
          </a:p>
          <a:p>
            <a:endParaRPr lang="en-GB" dirty="0"/>
          </a:p>
        </p:txBody>
      </p:sp>
      <p:pic>
        <p:nvPicPr>
          <p:cNvPr id="5" name="Picture 4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1E62494B-1900-4785-A435-4E7D26B22A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5120" y="2392365"/>
            <a:ext cx="3962400" cy="3733800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EE48D7A-6289-43C8-AFAC-AA02E45B8C00}"/>
              </a:ext>
            </a:extLst>
          </p:cNvPr>
          <p:cNvSpPr txBox="1">
            <a:spLocks/>
          </p:cNvSpPr>
          <p:nvPr/>
        </p:nvSpPr>
        <p:spPr>
          <a:xfrm>
            <a:off x="6096000" y="1196753"/>
            <a:ext cx="5760640" cy="4116927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rgbClr val="BF2F3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Create a 3D scatter plot with </a:t>
            </a:r>
            <a:r>
              <a:rPr lang="en-GB" i="1" dirty="0">
                <a:solidFill>
                  <a:schemeClr val="accent1"/>
                </a:solidFill>
              </a:rPr>
              <a:t>plot3</a:t>
            </a:r>
          </a:p>
          <a:p>
            <a:pPr marL="0" indent="0" algn="ctr">
              <a:buNone/>
            </a:pPr>
            <a:r>
              <a:rPr lang="en-GB" sz="2400" i="1" dirty="0">
                <a:solidFill>
                  <a:schemeClr val="accent1"/>
                </a:solidFill>
              </a:rPr>
              <a:t>plot3(</a:t>
            </a:r>
            <a:r>
              <a:rPr lang="en-GB" sz="2400" i="1" dirty="0" err="1">
                <a:solidFill>
                  <a:schemeClr val="accent1"/>
                </a:solidFill>
              </a:rPr>
              <a:t>diff_x</a:t>
            </a:r>
            <a:r>
              <a:rPr lang="en-GB" sz="2400" i="1" dirty="0">
                <a:solidFill>
                  <a:schemeClr val="accent1"/>
                </a:solidFill>
              </a:rPr>
              <a:t>, </a:t>
            </a:r>
            <a:r>
              <a:rPr lang="en-GB" sz="2400" i="1" dirty="0" err="1">
                <a:solidFill>
                  <a:schemeClr val="accent1"/>
                </a:solidFill>
              </a:rPr>
              <a:t>diff_y</a:t>
            </a:r>
            <a:r>
              <a:rPr lang="en-GB" sz="2400" i="1" dirty="0">
                <a:solidFill>
                  <a:schemeClr val="accent1"/>
                </a:solidFill>
              </a:rPr>
              <a:t>, </a:t>
            </a:r>
            <a:r>
              <a:rPr lang="en-GB" sz="2400" i="1" dirty="0" err="1">
                <a:solidFill>
                  <a:schemeClr val="accent1"/>
                </a:solidFill>
              </a:rPr>
              <a:t>diff_z</a:t>
            </a:r>
            <a:r>
              <a:rPr lang="en-GB" sz="2400" i="1" dirty="0">
                <a:solidFill>
                  <a:schemeClr val="accent1"/>
                </a:solidFill>
              </a:rPr>
              <a:t>)</a:t>
            </a:r>
            <a:endParaRPr lang="en-GB" sz="2400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sz="1200" dirty="0"/>
          </a:p>
          <a:p>
            <a:pPr lvl="1"/>
            <a:endParaRPr lang="en-GB" dirty="0"/>
          </a:p>
          <a:p>
            <a:pPr lvl="2"/>
            <a:endParaRPr lang="en-GB" dirty="0"/>
          </a:p>
          <a:p>
            <a:pPr lvl="2"/>
            <a:endParaRPr lang="en-GB" dirty="0"/>
          </a:p>
          <a:p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05EF28-DC06-47BA-A69C-071D697455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4480" y="2392365"/>
            <a:ext cx="3962400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42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3FFB3-8FA6-4283-B978-C97FEDCF8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XY (and XYZ) plots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E20577-7C2A-40F7-B0DD-EB9541ABD2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360" y="1196754"/>
            <a:ext cx="6498577" cy="4929411"/>
          </a:xfrm>
        </p:spPr>
        <p:txBody>
          <a:bodyPr/>
          <a:lstStyle/>
          <a:p>
            <a:r>
              <a:rPr lang="en-GB" dirty="0"/>
              <a:t>String argument controls plot rendering</a:t>
            </a:r>
          </a:p>
          <a:p>
            <a:pPr lvl="1"/>
            <a:r>
              <a:rPr lang="en-GB" dirty="0"/>
              <a:t>Only one of each (at most)</a:t>
            </a:r>
          </a:p>
          <a:p>
            <a:pPr lvl="1"/>
            <a:endParaRPr lang="en-GB" dirty="0"/>
          </a:p>
          <a:p>
            <a:pPr lvl="2"/>
            <a:endParaRPr lang="en-GB" dirty="0"/>
          </a:p>
          <a:p>
            <a:pPr lvl="2"/>
            <a:endParaRPr lang="en-GB" dirty="0"/>
          </a:p>
          <a:p>
            <a:endParaRPr lang="en-GB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86B17C43-BD8E-4CE1-B8C2-7C6A18FA1E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5489146"/>
              </p:ext>
            </p:extLst>
          </p:nvPr>
        </p:nvGraphicFramePr>
        <p:xfrm>
          <a:off x="658765" y="2482302"/>
          <a:ext cx="1795859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13017">
                  <a:extLst>
                    <a:ext uri="{9D8B030D-6E8A-4147-A177-3AD203B41FA5}">
                      <a16:colId xmlns:a16="http://schemas.microsoft.com/office/drawing/2014/main" val="2421591533"/>
                    </a:ext>
                  </a:extLst>
                </a:gridCol>
                <a:gridCol w="1082842">
                  <a:extLst>
                    <a:ext uri="{9D8B030D-6E8A-4147-A177-3AD203B41FA5}">
                      <a16:colId xmlns:a16="http://schemas.microsoft.com/office/drawing/2014/main" val="28942153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rgbClr val="C00000"/>
                          </a:solidFill>
                        </a:rPr>
                        <a:t>Spec.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rgbClr val="C00000"/>
                          </a:solidFill>
                        </a:rPr>
                        <a:t>Line style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40237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Solid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90004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--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Dashed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61320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Dotted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16159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-.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Dash-dot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8958179"/>
                  </a:ext>
                </a:extLst>
              </a:tr>
            </a:tbl>
          </a:graphicData>
        </a:graphic>
      </p:graphicFrame>
      <p:graphicFrame>
        <p:nvGraphicFramePr>
          <p:cNvPr id="9" name="Table 5">
            <a:extLst>
              <a:ext uri="{FF2B5EF4-FFF2-40B4-BE49-F238E27FC236}">
                <a16:creationId xmlns:a16="http://schemas.microsoft.com/office/drawing/2014/main" id="{A81E53EC-B763-41A9-83F3-1817535170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2238696"/>
              </p:ext>
            </p:extLst>
          </p:nvPr>
        </p:nvGraphicFramePr>
        <p:xfrm>
          <a:off x="2632450" y="2482302"/>
          <a:ext cx="1795859" cy="3337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13017">
                  <a:extLst>
                    <a:ext uri="{9D8B030D-6E8A-4147-A177-3AD203B41FA5}">
                      <a16:colId xmlns:a16="http://schemas.microsoft.com/office/drawing/2014/main" val="2421591533"/>
                    </a:ext>
                  </a:extLst>
                </a:gridCol>
                <a:gridCol w="1082842">
                  <a:extLst>
                    <a:ext uri="{9D8B030D-6E8A-4147-A177-3AD203B41FA5}">
                      <a16:colId xmlns:a16="http://schemas.microsoft.com/office/drawing/2014/main" val="28942153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rgbClr val="C00000"/>
                          </a:solidFill>
                        </a:rPr>
                        <a:t>Spec.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rgbClr val="C00000"/>
                          </a:solidFill>
                        </a:rPr>
                        <a:t>Marker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40237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Circle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90004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Plus sign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61320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Diamond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16159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Square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89581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Asterisk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1163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Point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5190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Cross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34098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^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Triangle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102347"/>
                  </a:ext>
                </a:extLst>
              </a:tr>
            </a:tbl>
          </a:graphicData>
        </a:graphic>
      </p:graphicFrame>
      <p:graphicFrame>
        <p:nvGraphicFramePr>
          <p:cNvPr id="10" name="Table 5">
            <a:extLst>
              <a:ext uri="{FF2B5EF4-FFF2-40B4-BE49-F238E27FC236}">
                <a16:creationId xmlns:a16="http://schemas.microsoft.com/office/drawing/2014/main" id="{7D3C7F59-FF7E-4274-BD28-B4F3DE6C68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5934971"/>
              </p:ext>
            </p:extLst>
          </p:nvPr>
        </p:nvGraphicFramePr>
        <p:xfrm>
          <a:off x="4606135" y="2494120"/>
          <a:ext cx="1795859" cy="3337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13017">
                  <a:extLst>
                    <a:ext uri="{9D8B030D-6E8A-4147-A177-3AD203B41FA5}">
                      <a16:colId xmlns:a16="http://schemas.microsoft.com/office/drawing/2014/main" val="2421591533"/>
                    </a:ext>
                  </a:extLst>
                </a:gridCol>
                <a:gridCol w="1082842">
                  <a:extLst>
                    <a:ext uri="{9D8B030D-6E8A-4147-A177-3AD203B41FA5}">
                      <a16:colId xmlns:a16="http://schemas.microsoft.com/office/drawing/2014/main" val="28942153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rgbClr val="C00000"/>
                          </a:solidFill>
                        </a:rPr>
                        <a:t>Spec.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rgbClr val="C00000"/>
                          </a:solidFill>
                        </a:rPr>
                        <a:t>Colour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40237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Black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90004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White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56011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Red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90711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Green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89337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Blue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39808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Yellow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92541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Magenta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32021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Cyan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175827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6314AB03-B879-4639-9EA9-D8DA9610667A}"/>
              </a:ext>
            </a:extLst>
          </p:cNvPr>
          <p:cNvSpPr txBox="1"/>
          <p:nvPr/>
        </p:nvSpPr>
        <p:spPr>
          <a:xfrm>
            <a:off x="7357415" y="5358197"/>
            <a:ext cx="42936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i="1" dirty="0">
                <a:solidFill>
                  <a:schemeClr val="accent1"/>
                </a:solidFill>
              </a:rPr>
              <a:t>plot(0:10, (0:10).^2)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FB105C8-6123-4A9B-ADE3-2750AD03117A}"/>
              </a:ext>
            </a:extLst>
          </p:cNvPr>
          <p:cNvSpPr txBox="1"/>
          <p:nvPr/>
        </p:nvSpPr>
        <p:spPr>
          <a:xfrm>
            <a:off x="7357415" y="5358197"/>
            <a:ext cx="42936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i="1" dirty="0">
                <a:solidFill>
                  <a:schemeClr val="accent1"/>
                </a:solidFill>
              </a:rPr>
              <a:t>plot(0:10, (0:10).^2, ‘</a:t>
            </a:r>
            <a:r>
              <a:rPr lang="en-GB" sz="2400" i="1" dirty="0" err="1">
                <a:solidFill>
                  <a:schemeClr val="accent1"/>
                </a:solidFill>
              </a:rPr>
              <a:t>ro</a:t>
            </a:r>
            <a:r>
              <a:rPr lang="en-GB" sz="2400" i="1" dirty="0">
                <a:solidFill>
                  <a:schemeClr val="accent1"/>
                </a:solidFill>
              </a:rPr>
              <a:t>-’)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0023D1A-9B0A-4D71-A368-201D2BA79E7B}"/>
              </a:ext>
            </a:extLst>
          </p:cNvPr>
          <p:cNvSpPr txBox="1"/>
          <p:nvPr/>
        </p:nvSpPr>
        <p:spPr>
          <a:xfrm>
            <a:off x="7357414" y="5358197"/>
            <a:ext cx="42936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i="1" dirty="0">
                <a:solidFill>
                  <a:schemeClr val="accent1"/>
                </a:solidFill>
              </a:rPr>
              <a:t>plot(0:10, (0:10).^2, ‘m^’)</a:t>
            </a:r>
            <a:endParaRPr lang="en-GB" sz="2400" dirty="0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1EED576-2D2F-4E3F-BFA7-F6F7F1E2E88D}"/>
              </a:ext>
            </a:extLst>
          </p:cNvPr>
          <p:cNvSpPr txBox="1"/>
          <p:nvPr/>
        </p:nvSpPr>
        <p:spPr>
          <a:xfrm>
            <a:off x="7357413" y="5358197"/>
            <a:ext cx="42936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i="1" dirty="0">
                <a:solidFill>
                  <a:schemeClr val="accent1"/>
                </a:solidFill>
              </a:rPr>
              <a:t>plot(0:10, (0:10).^2, ‘--k’)</a:t>
            </a:r>
            <a:endParaRPr lang="en-GB" sz="2400" dirty="0">
              <a:solidFill>
                <a:schemeClr val="tx1"/>
              </a:solidFill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4577C02-1E90-4199-A73F-BBCF18E80338}"/>
              </a:ext>
            </a:extLst>
          </p:cNvPr>
          <p:cNvGrpSpPr/>
          <p:nvPr/>
        </p:nvGrpSpPr>
        <p:grpSpPr>
          <a:xfrm>
            <a:off x="693691" y="2889858"/>
            <a:ext cx="5675336" cy="1053568"/>
            <a:chOff x="693691" y="2889858"/>
            <a:chExt cx="5675336" cy="1053568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7AAF8D5-5F1A-4C91-9449-E2586719E674}"/>
                </a:ext>
              </a:extLst>
            </p:cNvPr>
            <p:cNvSpPr/>
            <p:nvPr/>
          </p:nvSpPr>
          <p:spPr>
            <a:xfrm>
              <a:off x="693691" y="2889858"/>
              <a:ext cx="1729926" cy="30101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B1F9148-A10D-4BF0-AA2A-293C27CEB06D}"/>
                </a:ext>
              </a:extLst>
            </p:cNvPr>
            <p:cNvSpPr/>
            <p:nvPr/>
          </p:nvSpPr>
          <p:spPr>
            <a:xfrm>
              <a:off x="2668815" y="2889858"/>
              <a:ext cx="1729926" cy="30101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2AAD59D-8C62-4AD7-BBFD-63A170684138}"/>
                </a:ext>
              </a:extLst>
            </p:cNvPr>
            <p:cNvSpPr/>
            <p:nvPr/>
          </p:nvSpPr>
          <p:spPr>
            <a:xfrm>
              <a:off x="4639101" y="3642409"/>
              <a:ext cx="1729926" cy="30101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BA386507-BE2F-4E8D-8E24-A3432A967E05}"/>
              </a:ext>
            </a:extLst>
          </p:cNvPr>
          <p:cNvGrpSpPr/>
          <p:nvPr/>
        </p:nvGrpSpPr>
        <p:grpSpPr>
          <a:xfrm>
            <a:off x="2668815" y="5123561"/>
            <a:ext cx="3700212" cy="659702"/>
            <a:chOff x="2668815" y="5123561"/>
            <a:chExt cx="3700212" cy="659702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A97A9073-0D1A-4C56-A203-64FBB1B5DB86}"/>
                </a:ext>
              </a:extLst>
            </p:cNvPr>
            <p:cNvSpPr/>
            <p:nvPr/>
          </p:nvSpPr>
          <p:spPr>
            <a:xfrm>
              <a:off x="2668815" y="5482246"/>
              <a:ext cx="1729926" cy="30101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9B07222-5781-46C1-802A-6F570D5F9A0A}"/>
                </a:ext>
              </a:extLst>
            </p:cNvPr>
            <p:cNvSpPr/>
            <p:nvPr/>
          </p:nvSpPr>
          <p:spPr>
            <a:xfrm>
              <a:off x="4639101" y="5123561"/>
              <a:ext cx="1729926" cy="30101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96EE8EF0-2F62-4A57-9878-9BB0D5A9E979}"/>
              </a:ext>
            </a:extLst>
          </p:cNvPr>
          <p:cNvGrpSpPr/>
          <p:nvPr/>
        </p:nvGrpSpPr>
        <p:grpSpPr>
          <a:xfrm>
            <a:off x="693691" y="2901833"/>
            <a:ext cx="5675336" cy="657661"/>
            <a:chOff x="693691" y="2901833"/>
            <a:chExt cx="5675336" cy="657661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789168D8-AC72-4A7F-BA58-E7D1C2178526}"/>
                </a:ext>
              </a:extLst>
            </p:cNvPr>
            <p:cNvSpPr/>
            <p:nvPr/>
          </p:nvSpPr>
          <p:spPr>
            <a:xfrm>
              <a:off x="693691" y="3258477"/>
              <a:ext cx="1729926" cy="30101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794DC935-4D11-42C2-AC7B-3F98AB47EA61}"/>
                </a:ext>
              </a:extLst>
            </p:cNvPr>
            <p:cNvSpPr/>
            <p:nvPr/>
          </p:nvSpPr>
          <p:spPr>
            <a:xfrm>
              <a:off x="4639101" y="2901833"/>
              <a:ext cx="1729926" cy="30101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89FF4251-4C90-4749-94FB-73E5787C2C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5484" y="1647392"/>
            <a:ext cx="3962400" cy="3733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A48FB8A-81D8-4D6A-8B6B-AA7B700860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5484" y="1647392"/>
            <a:ext cx="3962400" cy="3733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188639E-5AFC-416D-9608-45D0CABC04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5484" y="1647392"/>
            <a:ext cx="3962400" cy="3733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9F9A0D2-5C07-402E-8906-4280B69F87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5484" y="1647392"/>
            <a:ext cx="3962400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593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00"/>
                            </p:stCondLst>
                            <p:childTnLst>
                              <p:par>
                                <p:cTn id="18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3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3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3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"/>
                            </p:stCondLst>
                            <p:childTnLst>
                              <p:par>
                                <p:cTn id="3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3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3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3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3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300"/>
                            </p:stCondLst>
                            <p:childTnLst>
                              <p:par>
                                <p:cTn id="60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1"/>
      <p:bldP spid="16" grpId="0"/>
      <p:bldP spid="16" grpId="1"/>
      <p:bldP spid="17" grpId="0"/>
      <p:bldP spid="17" grpId="1"/>
      <p:bldP spid="1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3FFB3-8FA6-4283-B978-C97FEDCF8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Histograms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E20577-7C2A-40F7-B0DD-EB9541ABD2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Plot histogram using </a:t>
            </a:r>
            <a:r>
              <a:rPr lang="en-GB" dirty="0" err="1"/>
              <a:t>hist</a:t>
            </a:r>
            <a:endParaRPr lang="en-GB" dirty="0"/>
          </a:p>
          <a:p>
            <a:pPr lvl="1"/>
            <a:r>
              <a:rPr lang="en-GB" dirty="0"/>
              <a:t>Example: Gaussian-dist. random numbers</a:t>
            </a:r>
          </a:p>
          <a:p>
            <a:pPr marL="914400" lvl="2" indent="0">
              <a:buNone/>
            </a:pPr>
            <a:r>
              <a:rPr lang="en-GB" i="1" dirty="0" err="1">
                <a:solidFill>
                  <a:schemeClr val="accent1"/>
                </a:solidFill>
              </a:rPr>
              <a:t>hist</a:t>
            </a:r>
            <a:r>
              <a:rPr lang="en-GB" i="1" dirty="0">
                <a:solidFill>
                  <a:schemeClr val="accent1"/>
                </a:solidFill>
              </a:rPr>
              <a:t>(</a:t>
            </a:r>
            <a:r>
              <a:rPr lang="en-GB" i="1" dirty="0" err="1">
                <a:solidFill>
                  <a:schemeClr val="accent1"/>
                </a:solidFill>
              </a:rPr>
              <a:t>randn</a:t>
            </a:r>
            <a:r>
              <a:rPr lang="en-GB" i="1" dirty="0">
                <a:solidFill>
                  <a:schemeClr val="accent1"/>
                </a:solidFill>
              </a:rPr>
              <a:t>(1000,1))</a:t>
            </a:r>
          </a:p>
          <a:p>
            <a:endParaRPr lang="en-GB" sz="1200" dirty="0"/>
          </a:p>
          <a:p>
            <a:r>
              <a:rPr lang="en-GB" dirty="0"/>
              <a:t>Can specify bins</a:t>
            </a:r>
          </a:p>
          <a:p>
            <a:pPr lvl="1"/>
            <a:r>
              <a:rPr lang="en-GB" dirty="0"/>
              <a:t>Number of bins</a:t>
            </a:r>
          </a:p>
          <a:p>
            <a:pPr marL="914400" lvl="2" indent="0">
              <a:buNone/>
            </a:pPr>
            <a:r>
              <a:rPr lang="en-GB" i="1" dirty="0" err="1">
                <a:solidFill>
                  <a:schemeClr val="accent1"/>
                </a:solidFill>
              </a:rPr>
              <a:t>hist</a:t>
            </a:r>
            <a:r>
              <a:rPr lang="en-GB" i="1" dirty="0">
                <a:solidFill>
                  <a:schemeClr val="accent1"/>
                </a:solidFill>
              </a:rPr>
              <a:t>(</a:t>
            </a:r>
            <a:r>
              <a:rPr lang="en-GB" i="1" dirty="0" err="1">
                <a:solidFill>
                  <a:schemeClr val="accent1"/>
                </a:solidFill>
              </a:rPr>
              <a:t>randn</a:t>
            </a:r>
            <a:r>
              <a:rPr lang="en-GB" i="1" dirty="0">
                <a:solidFill>
                  <a:schemeClr val="accent1"/>
                </a:solidFill>
              </a:rPr>
              <a:t>(1000,1), 25)</a:t>
            </a:r>
          </a:p>
          <a:p>
            <a:pPr lvl="1"/>
            <a:r>
              <a:rPr lang="en-GB" dirty="0"/>
              <a:t>Bins as vector</a:t>
            </a:r>
          </a:p>
          <a:p>
            <a:pPr marL="914400" lvl="2" indent="0">
              <a:buNone/>
            </a:pPr>
            <a:r>
              <a:rPr lang="en-GB" i="1" dirty="0" err="1">
                <a:solidFill>
                  <a:schemeClr val="accent1"/>
                </a:solidFill>
              </a:rPr>
              <a:t>hist</a:t>
            </a:r>
            <a:r>
              <a:rPr lang="en-GB" i="1" dirty="0">
                <a:solidFill>
                  <a:schemeClr val="accent1"/>
                </a:solidFill>
              </a:rPr>
              <a:t>(</a:t>
            </a:r>
            <a:r>
              <a:rPr lang="en-GB" i="1" dirty="0" err="1">
                <a:solidFill>
                  <a:schemeClr val="accent1"/>
                </a:solidFill>
              </a:rPr>
              <a:t>randn</a:t>
            </a:r>
            <a:r>
              <a:rPr lang="en-GB" i="1" dirty="0">
                <a:solidFill>
                  <a:schemeClr val="accent1"/>
                </a:solidFill>
              </a:rPr>
              <a:t>(1000,1), [0:0.1:1])</a:t>
            </a:r>
          </a:p>
          <a:p>
            <a:pPr marL="914400" lvl="2" indent="0">
              <a:buNone/>
            </a:pPr>
            <a:endParaRPr lang="en-GB" sz="1200" dirty="0"/>
          </a:p>
          <a:p>
            <a:r>
              <a:rPr lang="en-GB" dirty="0"/>
              <a:t>Assign return to get values</a:t>
            </a:r>
          </a:p>
          <a:p>
            <a:pPr lvl="1"/>
            <a:r>
              <a:rPr lang="en-GB" dirty="0"/>
              <a:t>Disables plot display</a:t>
            </a:r>
          </a:p>
          <a:p>
            <a:pPr lvl="1"/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8DF2A43-21DE-4875-9F37-28D961570D8C}"/>
              </a:ext>
            </a:extLst>
          </p:cNvPr>
          <p:cNvSpPr txBox="1"/>
          <p:nvPr/>
        </p:nvSpPr>
        <p:spPr>
          <a:xfrm>
            <a:off x="7357413" y="5358197"/>
            <a:ext cx="42936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i="1" dirty="0" err="1">
                <a:solidFill>
                  <a:schemeClr val="accent1"/>
                </a:solidFill>
              </a:rPr>
              <a:t>hist</a:t>
            </a:r>
            <a:r>
              <a:rPr lang="en-GB" sz="2400" i="1" dirty="0">
                <a:solidFill>
                  <a:schemeClr val="accent1"/>
                </a:solidFill>
              </a:rPr>
              <a:t>(</a:t>
            </a:r>
            <a:r>
              <a:rPr lang="en-GB" sz="2400" i="1" dirty="0" err="1">
                <a:solidFill>
                  <a:schemeClr val="accent1"/>
                </a:solidFill>
              </a:rPr>
              <a:t>randn</a:t>
            </a:r>
            <a:r>
              <a:rPr lang="en-GB" sz="2400" i="1" dirty="0">
                <a:solidFill>
                  <a:schemeClr val="accent1"/>
                </a:solidFill>
              </a:rPr>
              <a:t>(1000,1))</a:t>
            </a:r>
            <a:endParaRPr lang="en-GB" sz="2400" dirty="0">
              <a:solidFill>
                <a:schemeClr val="tx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7F99806-E744-49DA-B228-71F43D7FB6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5484" y="1647392"/>
            <a:ext cx="3962400" cy="3733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9462778-FA7F-45DC-B70E-A3CC578CBF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5484" y="1647392"/>
            <a:ext cx="3962400" cy="37338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24059F5-A08E-4F94-AE79-C7BC7AACF0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5484" y="1647392"/>
            <a:ext cx="3962400" cy="37338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B64BC7B-1369-4C84-ADC0-7C470A0E542E}"/>
              </a:ext>
            </a:extLst>
          </p:cNvPr>
          <p:cNvSpPr txBox="1"/>
          <p:nvPr/>
        </p:nvSpPr>
        <p:spPr>
          <a:xfrm>
            <a:off x="7357413" y="5358196"/>
            <a:ext cx="42936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i="1" dirty="0" err="1">
                <a:solidFill>
                  <a:schemeClr val="accent1"/>
                </a:solidFill>
              </a:rPr>
              <a:t>hist</a:t>
            </a:r>
            <a:r>
              <a:rPr lang="en-GB" sz="2400" i="1" dirty="0">
                <a:solidFill>
                  <a:schemeClr val="accent1"/>
                </a:solidFill>
              </a:rPr>
              <a:t>(</a:t>
            </a:r>
            <a:r>
              <a:rPr lang="en-GB" sz="2400" i="1" dirty="0" err="1">
                <a:solidFill>
                  <a:schemeClr val="accent1"/>
                </a:solidFill>
              </a:rPr>
              <a:t>randn</a:t>
            </a:r>
            <a:r>
              <a:rPr lang="en-GB" sz="2400" i="1" dirty="0">
                <a:solidFill>
                  <a:schemeClr val="accent1"/>
                </a:solidFill>
              </a:rPr>
              <a:t>(1000,1), 25)</a:t>
            </a:r>
            <a:endParaRPr lang="en-GB" sz="2400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6D5277C-687C-454E-84C8-3E1A716F4492}"/>
              </a:ext>
            </a:extLst>
          </p:cNvPr>
          <p:cNvSpPr txBox="1"/>
          <p:nvPr/>
        </p:nvSpPr>
        <p:spPr>
          <a:xfrm>
            <a:off x="7349854" y="5358196"/>
            <a:ext cx="42936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i="1" dirty="0" err="1">
                <a:solidFill>
                  <a:schemeClr val="accent1"/>
                </a:solidFill>
              </a:rPr>
              <a:t>hist</a:t>
            </a:r>
            <a:r>
              <a:rPr lang="en-GB" sz="2400" i="1" dirty="0">
                <a:solidFill>
                  <a:schemeClr val="accent1"/>
                </a:solidFill>
              </a:rPr>
              <a:t>(</a:t>
            </a:r>
            <a:r>
              <a:rPr lang="en-GB" sz="2400" i="1" dirty="0" err="1">
                <a:solidFill>
                  <a:schemeClr val="accent1"/>
                </a:solidFill>
              </a:rPr>
              <a:t>randn</a:t>
            </a:r>
            <a:r>
              <a:rPr lang="en-GB" sz="2400" i="1" dirty="0">
                <a:solidFill>
                  <a:schemeClr val="accent1"/>
                </a:solidFill>
              </a:rPr>
              <a:t>(1000,1), [-8:2])</a:t>
            </a:r>
            <a:endParaRPr lang="en-GB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7995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00"/>
                            </p:stCondLst>
                            <p:childTnLst>
                              <p:par>
                                <p:cTn id="1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"/>
                            </p:stCondLst>
                            <p:childTnLst>
                              <p:par>
                                <p:cTn id="30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1"/>
      <p:bldP spid="11" grpId="0"/>
      <p:bldP spid="11" grpId="1"/>
      <p:bldP spid="12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3FFB3-8FA6-4283-B978-C97FEDCF8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Box and whisker plots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E20577-7C2A-40F7-B0DD-EB9541ABD2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Create box and whisker plot using </a:t>
            </a:r>
            <a:r>
              <a:rPr lang="en-GB" i="1" dirty="0">
                <a:solidFill>
                  <a:schemeClr val="accent1"/>
                </a:solidFill>
              </a:rPr>
              <a:t>boxplot</a:t>
            </a:r>
          </a:p>
          <a:p>
            <a:pPr lvl="1"/>
            <a:r>
              <a:rPr lang="en-GB" dirty="0">
                <a:solidFill>
                  <a:schemeClr val="accent2"/>
                </a:solidFill>
              </a:rPr>
              <a:t>Example (data on GitHub)</a:t>
            </a:r>
          </a:p>
          <a:p>
            <a:pPr marL="914400" lvl="2" indent="0">
              <a:buNone/>
            </a:pPr>
            <a:r>
              <a:rPr lang="en-GB" i="1" dirty="0">
                <a:solidFill>
                  <a:schemeClr val="accent1"/>
                </a:solidFill>
              </a:rPr>
              <a:t>load(‘</a:t>
            </a:r>
            <a:r>
              <a:rPr lang="en-GB" i="1" dirty="0" err="1">
                <a:solidFill>
                  <a:schemeClr val="accent1"/>
                </a:solidFill>
              </a:rPr>
              <a:t>boxplot_data.mat</a:t>
            </a:r>
            <a:r>
              <a:rPr lang="en-GB" i="1" dirty="0">
                <a:solidFill>
                  <a:schemeClr val="accent1"/>
                </a:solidFill>
              </a:rPr>
              <a:t>’)</a:t>
            </a:r>
          </a:p>
          <a:p>
            <a:pPr marL="914400" lvl="2" indent="0">
              <a:buNone/>
            </a:pPr>
            <a:r>
              <a:rPr lang="en-GB" i="1" dirty="0">
                <a:solidFill>
                  <a:schemeClr val="accent1"/>
                </a:solidFill>
              </a:rPr>
              <a:t>boxplot(</a:t>
            </a:r>
            <a:r>
              <a:rPr lang="en-GB" i="1" dirty="0" err="1">
                <a:solidFill>
                  <a:schemeClr val="accent1"/>
                </a:solidFill>
              </a:rPr>
              <a:t>obj_areas</a:t>
            </a:r>
            <a:r>
              <a:rPr lang="en-GB" i="1" dirty="0">
                <a:solidFill>
                  <a:schemeClr val="accent1"/>
                </a:solidFill>
              </a:rPr>
              <a:t>)</a:t>
            </a:r>
          </a:p>
          <a:p>
            <a:pPr lvl="1"/>
            <a:endParaRPr lang="en-GB" sz="1200" dirty="0"/>
          </a:p>
          <a:p>
            <a:r>
              <a:rPr lang="en-GB" dirty="0"/>
              <a:t>Group data using second argument</a:t>
            </a:r>
          </a:p>
          <a:p>
            <a:pPr lvl="1"/>
            <a:r>
              <a:rPr lang="en-GB" dirty="0"/>
              <a:t>Vector of equal length to input</a:t>
            </a:r>
          </a:p>
          <a:p>
            <a:pPr lvl="1"/>
            <a:r>
              <a:rPr lang="en-GB" dirty="0"/>
              <a:t>Each element specifies group</a:t>
            </a:r>
          </a:p>
          <a:p>
            <a:pPr marL="914400" lvl="2" indent="0">
              <a:buNone/>
            </a:pPr>
            <a:r>
              <a:rPr lang="en-GB" i="1" dirty="0">
                <a:solidFill>
                  <a:schemeClr val="accent1"/>
                </a:solidFill>
              </a:rPr>
              <a:t>load(‘</a:t>
            </a:r>
            <a:r>
              <a:rPr lang="en-GB" i="1" dirty="0" err="1">
                <a:solidFill>
                  <a:schemeClr val="accent1"/>
                </a:solidFill>
              </a:rPr>
              <a:t>boxplot_data.mat</a:t>
            </a:r>
            <a:r>
              <a:rPr lang="en-GB" i="1" dirty="0">
                <a:solidFill>
                  <a:schemeClr val="accent1"/>
                </a:solidFill>
              </a:rPr>
              <a:t>’)</a:t>
            </a:r>
          </a:p>
          <a:p>
            <a:pPr marL="914400" lvl="2" indent="0">
              <a:buNone/>
            </a:pPr>
            <a:r>
              <a:rPr lang="en-GB" i="1" dirty="0">
                <a:solidFill>
                  <a:schemeClr val="accent1"/>
                </a:solidFill>
              </a:rPr>
              <a:t>boxplot(</a:t>
            </a:r>
            <a:r>
              <a:rPr lang="en-GB" i="1" dirty="0" err="1">
                <a:solidFill>
                  <a:schemeClr val="accent1"/>
                </a:solidFill>
              </a:rPr>
              <a:t>obj_areas</a:t>
            </a:r>
            <a:r>
              <a:rPr lang="en-GB" i="1" dirty="0">
                <a:solidFill>
                  <a:schemeClr val="accent1"/>
                </a:solidFill>
              </a:rPr>
              <a:t>, filenames)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E769EC-7105-49FF-B8DE-5BB767FF24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5484" y="1647392"/>
            <a:ext cx="3962400" cy="3733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DB82848-EE5C-4A62-AF9D-AD5C7E6BA8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5484" y="1647392"/>
            <a:ext cx="3962400" cy="3733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CA2E828-AE79-490B-BA22-CFC1EF08F2C5}"/>
              </a:ext>
            </a:extLst>
          </p:cNvPr>
          <p:cNvSpPr txBox="1"/>
          <p:nvPr/>
        </p:nvSpPr>
        <p:spPr>
          <a:xfrm>
            <a:off x="7349854" y="5358196"/>
            <a:ext cx="42936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i="1" dirty="0">
                <a:solidFill>
                  <a:schemeClr val="accent1"/>
                </a:solidFill>
              </a:rPr>
              <a:t>boxplot(</a:t>
            </a:r>
            <a:r>
              <a:rPr lang="en-GB" sz="2400" i="1" dirty="0" err="1">
                <a:solidFill>
                  <a:schemeClr val="accent1"/>
                </a:solidFill>
              </a:rPr>
              <a:t>obj_areas</a:t>
            </a:r>
            <a:r>
              <a:rPr lang="en-GB" sz="2400" i="1" dirty="0">
                <a:solidFill>
                  <a:schemeClr val="accent1"/>
                </a:solidFill>
              </a:rPr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1328E9-A0A9-412B-81CA-FD457C2A56BB}"/>
              </a:ext>
            </a:extLst>
          </p:cNvPr>
          <p:cNvSpPr txBox="1"/>
          <p:nvPr/>
        </p:nvSpPr>
        <p:spPr>
          <a:xfrm>
            <a:off x="7349854" y="5358195"/>
            <a:ext cx="42936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i="1" dirty="0">
                <a:solidFill>
                  <a:schemeClr val="accent1"/>
                </a:solidFill>
              </a:rPr>
              <a:t>boxplot(</a:t>
            </a:r>
            <a:r>
              <a:rPr lang="en-GB" sz="2400" i="1" dirty="0" err="1">
                <a:solidFill>
                  <a:schemeClr val="accent1"/>
                </a:solidFill>
              </a:rPr>
              <a:t>obj_areas</a:t>
            </a:r>
            <a:r>
              <a:rPr lang="en-GB" sz="2400" i="1" dirty="0">
                <a:solidFill>
                  <a:schemeClr val="accent1"/>
                </a:solidFill>
              </a:rPr>
              <a:t>, filenames)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C9FDEE7-0AE3-44DE-91AF-EBD7BEEEDA16}"/>
              </a:ext>
            </a:extLst>
          </p:cNvPr>
          <p:cNvGrpSpPr/>
          <p:nvPr/>
        </p:nvGrpSpPr>
        <p:grpSpPr>
          <a:xfrm>
            <a:off x="7859928" y="1244879"/>
            <a:ext cx="3273510" cy="4762500"/>
            <a:chOff x="7859928" y="1244879"/>
            <a:chExt cx="3273510" cy="4762500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91261EC6-3025-4666-A726-A0AEDACD61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859928" y="1244879"/>
              <a:ext cx="1524000" cy="4762500"/>
            </a:xfrm>
            <a:prstGeom prst="rect">
              <a:avLst/>
            </a:prstGeom>
            <a:ln w="12700">
              <a:solidFill>
                <a:srgbClr val="C00000"/>
              </a:solidFill>
            </a:ln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607DD4C8-24EB-4451-9C84-89A71765075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609438" y="1244879"/>
              <a:ext cx="1524000" cy="4762500"/>
            </a:xfrm>
            <a:prstGeom prst="rect">
              <a:avLst/>
            </a:prstGeom>
            <a:ln w="12700">
              <a:solidFill>
                <a:srgbClr val="C00000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1070334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1"/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3FFB3-8FA6-4283-B978-C97FEDCF8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Surface plots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E20577-7C2A-40F7-B0DD-EB9541ABD2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360" y="1196754"/>
            <a:ext cx="6628966" cy="4929411"/>
          </a:xfrm>
        </p:spPr>
        <p:txBody>
          <a:bodyPr/>
          <a:lstStyle/>
          <a:p>
            <a:r>
              <a:rPr lang="en-GB" dirty="0"/>
              <a:t>Surface for  XY gridded data</a:t>
            </a:r>
          </a:p>
          <a:p>
            <a:pPr lvl="1"/>
            <a:r>
              <a:rPr lang="en-GB" dirty="0"/>
              <a:t>Must specify X, Y and Z coordinate matrices</a:t>
            </a:r>
          </a:p>
          <a:p>
            <a:pPr lvl="1"/>
            <a:r>
              <a:rPr lang="en-GB" dirty="0"/>
              <a:t>Can create regular XY matrices with </a:t>
            </a:r>
            <a:r>
              <a:rPr lang="en-GB" i="1" dirty="0" err="1">
                <a:solidFill>
                  <a:schemeClr val="accent1"/>
                </a:solidFill>
              </a:rPr>
              <a:t>meshgrid</a:t>
            </a:r>
            <a:endParaRPr lang="en-GB" i="1" dirty="0">
              <a:solidFill>
                <a:schemeClr val="accent1"/>
              </a:solidFill>
            </a:endParaRPr>
          </a:p>
          <a:p>
            <a:pPr lvl="1"/>
            <a:endParaRPr lang="en-GB" sz="1200" dirty="0"/>
          </a:p>
          <a:p>
            <a:r>
              <a:rPr lang="en-GB" dirty="0"/>
              <a:t>A small-scale example (3x4 grid)</a:t>
            </a:r>
          </a:p>
          <a:p>
            <a:pPr lvl="1"/>
            <a:endParaRPr lang="en-GB" dirty="0"/>
          </a:p>
          <a:p>
            <a:endParaRPr lang="en-GB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1780C40B-364B-451A-A487-E081B776B3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0374748"/>
              </p:ext>
            </p:extLst>
          </p:nvPr>
        </p:nvGraphicFramePr>
        <p:xfrm>
          <a:off x="5148855" y="4045374"/>
          <a:ext cx="2001455" cy="160116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0291">
                  <a:extLst>
                    <a:ext uri="{9D8B030D-6E8A-4147-A177-3AD203B41FA5}">
                      <a16:colId xmlns:a16="http://schemas.microsoft.com/office/drawing/2014/main" val="2264223351"/>
                    </a:ext>
                  </a:extLst>
                </a:gridCol>
                <a:gridCol w="400291">
                  <a:extLst>
                    <a:ext uri="{9D8B030D-6E8A-4147-A177-3AD203B41FA5}">
                      <a16:colId xmlns:a16="http://schemas.microsoft.com/office/drawing/2014/main" val="4294296283"/>
                    </a:ext>
                  </a:extLst>
                </a:gridCol>
                <a:gridCol w="400291">
                  <a:extLst>
                    <a:ext uri="{9D8B030D-6E8A-4147-A177-3AD203B41FA5}">
                      <a16:colId xmlns:a16="http://schemas.microsoft.com/office/drawing/2014/main" val="3508528370"/>
                    </a:ext>
                  </a:extLst>
                </a:gridCol>
                <a:gridCol w="400291">
                  <a:extLst>
                    <a:ext uri="{9D8B030D-6E8A-4147-A177-3AD203B41FA5}">
                      <a16:colId xmlns:a16="http://schemas.microsoft.com/office/drawing/2014/main" val="3139006436"/>
                    </a:ext>
                  </a:extLst>
                </a:gridCol>
                <a:gridCol w="400291">
                  <a:extLst>
                    <a:ext uri="{9D8B030D-6E8A-4147-A177-3AD203B41FA5}">
                      <a16:colId xmlns:a16="http://schemas.microsoft.com/office/drawing/2014/main" val="3082502658"/>
                    </a:ext>
                  </a:extLst>
                </a:gridCol>
              </a:tblGrid>
              <a:tr h="400291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0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0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1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3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2</a:t>
                      </a:r>
                    </a:p>
                  </a:txBody>
                  <a:tcPr marL="99672" marR="99672" marT="49837" marB="49837" anchor="ctr"/>
                </a:tc>
                <a:extLst>
                  <a:ext uri="{0D108BD9-81ED-4DB2-BD59-A6C34878D82A}">
                    <a16:rowId xmlns:a16="http://schemas.microsoft.com/office/drawing/2014/main" val="2703465221"/>
                  </a:ext>
                </a:extLst>
              </a:tr>
              <a:tr h="400291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1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2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5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7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4</a:t>
                      </a:r>
                    </a:p>
                  </a:txBody>
                  <a:tcPr marL="99672" marR="99672" marT="49837" marB="49837" anchor="ctr"/>
                </a:tc>
                <a:extLst>
                  <a:ext uri="{0D108BD9-81ED-4DB2-BD59-A6C34878D82A}">
                    <a16:rowId xmlns:a16="http://schemas.microsoft.com/office/drawing/2014/main" val="2907702860"/>
                  </a:ext>
                </a:extLst>
              </a:tr>
              <a:tr h="400291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2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4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6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8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3</a:t>
                      </a:r>
                    </a:p>
                  </a:txBody>
                  <a:tcPr marL="99672" marR="99672" marT="49837" marB="49837" anchor="ctr"/>
                </a:tc>
                <a:extLst>
                  <a:ext uri="{0D108BD9-81ED-4DB2-BD59-A6C34878D82A}">
                    <a16:rowId xmlns:a16="http://schemas.microsoft.com/office/drawing/2014/main" val="637290251"/>
                  </a:ext>
                </a:extLst>
              </a:tr>
              <a:tr h="400291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2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4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5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4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3</a:t>
                      </a:r>
                    </a:p>
                  </a:txBody>
                  <a:tcPr marL="99672" marR="99672" marT="49837" marB="49837" anchor="ctr"/>
                </a:tc>
                <a:extLst>
                  <a:ext uri="{0D108BD9-81ED-4DB2-BD59-A6C34878D82A}">
                    <a16:rowId xmlns:a16="http://schemas.microsoft.com/office/drawing/2014/main" val="3764598351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87EED442-72E9-4DF8-9250-A6BCC0A085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5633833"/>
              </p:ext>
            </p:extLst>
          </p:nvPr>
        </p:nvGraphicFramePr>
        <p:xfrm>
          <a:off x="2887652" y="4045374"/>
          <a:ext cx="2001455" cy="160116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0291">
                  <a:extLst>
                    <a:ext uri="{9D8B030D-6E8A-4147-A177-3AD203B41FA5}">
                      <a16:colId xmlns:a16="http://schemas.microsoft.com/office/drawing/2014/main" val="2264223351"/>
                    </a:ext>
                  </a:extLst>
                </a:gridCol>
                <a:gridCol w="400291">
                  <a:extLst>
                    <a:ext uri="{9D8B030D-6E8A-4147-A177-3AD203B41FA5}">
                      <a16:colId xmlns:a16="http://schemas.microsoft.com/office/drawing/2014/main" val="4294296283"/>
                    </a:ext>
                  </a:extLst>
                </a:gridCol>
                <a:gridCol w="400291">
                  <a:extLst>
                    <a:ext uri="{9D8B030D-6E8A-4147-A177-3AD203B41FA5}">
                      <a16:colId xmlns:a16="http://schemas.microsoft.com/office/drawing/2014/main" val="3508528370"/>
                    </a:ext>
                  </a:extLst>
                </a:gridCol>
                <a:gridCol w="400291">
                  <a:extLst>
                    <a:ext uri="{9D8B030D-6E8A-4147-A177-3AD203B41FA5}">
                      <a16:colId xmlns:a16="http://schemas.microsoft.com/office/drawing/2014/main" val="3139006436"/>
                    </a:ext>
                  </a:extLst>
                </a:gridCol>
                <a:gridCol w="400291">
                  <a:extLst>
                    <a:ext uri="{9D8B030D-6E8A-4147-A177-3AD203B41FA5}">
                      <a16:colId xmlns:a16="http://schemas.microsoft.com/office/drawing/2014/main" val="3082502658"/>
                    </a:ext>
                  </a:extLst>
                </a:gridCol>
              </a:tblGrid>
              <a:tr h="400291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1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1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1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1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1</a:t>
                      </a:r>
                    </a:p>
                  </a:txBody>
                  <a:tcPr marL="99672" marR="99672" marT="49837" marB="49837" anchor="ctr"/>
                </a:tc>
                <a:extLst>
                  <a:ext uri="{0D108BD9-81ED-4DB2-BD59-A6C34878D82A}">
                    <a16:rowId xmlns:a16="http://schemas.microsoft.com/office/drawing/2014/main" val="2703465221"/>
                  </a:ext>
                </a:extLst>
              </a:tr>
              <a:tr h="400291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2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2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2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2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2</a:t>
                      </a:r>
                    </a:p>
                  </a:txBody>
                  <a:tcPr marL="99672" marR="99672" marT="49837" marB="49837" anchor="ctr"/>
                </a:tc>
                <a:extLst>
                  <a:ext uri="{0D108BD9-81ED-4DB2-BD59-A6C34878D82A}">
                    <a16:rowId xmlns:a16="http://schemas.microsoft.com/office/drawing/2014/main" val="2907702860"/>
                  </a:ext>
                </a:extLst>
              </a:tr>
              <a:tr h="400291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3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3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3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3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3</a:t>
                      </a:r>
                    </a:p>
                  </a:txBody>
                  <a:tcPr marL="99672" marR="99672" marT="49837" marB="49837" anchor="ctr"/>
                </a:tc>
                <a:extLst>
                  <a:ext uri="{0D108BD9-81ED-4DB2-BD59-A6C34878D82A}">
                    <a16:rowId xmlns:a16="http://schemas.microsoft.com/office/drawing/2014/main" val="637290251"/>
                  </a:ext>
                </a:extLst>
              </a:tr>
              <a:tr h="400291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4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4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4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4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4</a:t>
                      </a:r>
                    </a:p>
                  </a:txBody>
                  <a:tcPr marL="99672" marR="99672" marT="49837" marB="49837" anchor="ctr"/>
                </a:tc>
                <a:extLst>
                  <a:ext uri="{0D108BD9-81ED-4DB2-BD59-A6C34878D82A}">
                    <a16:rowId xmlns:a16="http://schemas.microsoft.com/office/drawing/2014/main" val="3764598351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48ED7E2B-5A37-4235-9808-F3AE2086ED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7964231"/>
              </p:ext>
            </p:extLst>
          </p:nvPr>
        </p:nvGraphicFramePr>
        <p:xfrm>
          <a:off x="626448" y="4045374"/>
          <a:ext cx="2001455" cy="160116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0291">
                  <a:extLst>
                    <a:ext uri="{9D8B030D-6E8A-4147-A177-3AD203B41FA5}">
                      <a16:colId xmlns:a16="http://schemas.microsoft.com/office/drawing/2014/main" val="2264223351"/>
                    </a:ext>
                  </a:extLst>
                </a:gridCol>
                <a:gridCol w="400291">
                  <a:extLst>
                    <a:ext uri="{9D8B030D-6E8A-4147-A177-3AD203B41FA5}">
                      <a16:colId xmlns:a16="http://schemas.microsoft.com/office/drawing/2014/main" val="4294296283"/>
                    </a:ext>
                  </a:extLst>
                </a:gridCol>
                <a:gridCol w="400291">
                  <a:extLst>
                    <a:ext uri="{9D8B030D-6E8A-4147-A177-3AD203B41FA5}">
                      <a16:colId xmlns:a16="http://schemas.microsoft.com/office/drawing/2014/main" val="3508528370"/>
                    </a:ext>
                  </a:extLst>
                </a:gridCol>
                <a:gridCol w="400291">
                  <a:extLst>
                    <a:ext uri="{9D8B030D-6E8A-4147-A177-3AD203B41FA5}">
                      <a16:colId xmlns:a16="http://schemas.microsoft.com/office/drawing/2014/main" val="3139006436"/>
                    </a:ext>
                  </a:extLst>
                </a:gridCol>
                <a:gridCol w="400291">
                  <a:extLst>
                    <a:ext uri="{9D8B030D-6E8A-4147-A177-3AD203B41FA5}">
                      <a16:colId xmlns:a16="http://schemas.microsoft.com/office/drawing/2014/main" val="3082502658"/>
                    </a:ext>
                  </a:extLst>
                </a:gridCol>
              </a:tblGrid>
              <a:tr h="400291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1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2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3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4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5</a:t>
                      </a:r>
                    </a:p>
                  </a:txBody>
                  <a:tcPr marL="99672" marR="99672" marT="49837" marB="49837" anchor="ctr"/>
                </a:tc>
                <a:extLst>
                  <a:ext uri="{0D108BD9-81ED-4DB2-BD59-A6C34878D82A}">
                    <a16:rowId xmlns:a16="http://schemas.microsoft.com/office/drawing/2014/main" val="2703465221"/>
                  </a:ext>
                </a:extLst>
              </a:tr>
              <a:tr h="400291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1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2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3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4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5</a:t>
                      </a:r>
                    </a:p>
                  </a:txBody>
                  <a:tcPr marL="99672" marR="99672" marT="49837" marB="49837" anchor="ctr"/>
                </a:tc>
                <a:extLst>
                  <a:ext uri="{0D108BD9-81ED-4DB2-BD59-A6C34878D82A}">
                    <a16:rowId xmlns:a16="http://schemas.microsoft.com/office/drawing/2014/main" val="2907702860"/>
                  </a:ext>
                </a:extLst>
              </a:tr>
              <a:tr h="400291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1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2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3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4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5</a:t>
                      </a:r>
                    </a:p>
                  </a:txBody>
                  <a:tcPr marL="99672" marR="99672" marT="49837" marB="49837" anchor="ctr"/>
                </a:tc>
                <a:extLst>
                  <a:ext uri="{0D108BD9-81ED-4DB2-BD59-A6C34878D82A}">
                    <a16:rowId xmlns:a16="http://schemas.microsoft.com/office/drawing/2014/main" val="637290251"/>
                  </a:ext>
                </a:extLst>
              </a:tr>
              <a:tr h="400291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1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2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3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4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5</a:t>
                      </a:r>
                    </a:p>
                  </a:txBody>
                  <a:tcPr marL="99672" marR="99672" marT="49837" marB="49837" anchor="ctr"/>
                </a:tc>
                <a:extLst>
                  <a:ext uri="{0D108BD9-81ED-4DB2-BD59-A6C34878D82A}">
                    <a16:rowId xmlns:a16="http://schemas.microsoft.com/office/drawing/2014/main" val="3764598351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8AC73E4D-D99A-4A5F-A049-217D4CCADEFF}"/>
              </a:ext>
            </a:extLst>
          </p:cNvPr>
          <p:cNvSpPr txBox="1"/>
          <p:nvPr/>
        </p:nvSpPr>
        <p:spPr>
          <a:xfrm>
            <a:off x="933344" y="3514406"/>
            <a:ext cx="13876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i="1" dirty="0">
                <a:solidFill>
                  <a:schemeClr val="accent1"/>
                </a:solidFill>
              </a:rPr>
              <a:t>X-indices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67AEFF4-96C0-43E3-A96E-34397756A111}"/>
              </a:ext>
            </a:extLst>
          </p:cNvPr>
          <p:cNvSpPr txBox="1"/>
          <p:nvPr/>
        </p:nvSpPr>
        <p:spPr>
          <a:xfrm>
            <a:off x="3255004" y="3514406"/>
            <a:ext cx="13876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i="1" dirty="0">
                <a:solidFill>
                  <a:schemeClr val="accent1"/>
                </a:solidFill>
              </a:rPr>
              <a:t>Y-indices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A71CBDF-D8DF-42FE-95C9-16B8C3BB1EFD}"/>
              </a:ext>
            </a:extLst>
          </p:cNvPr>
          <p:cNvSpPr txBox="1"/>
          <p:nvPr/>
        </p:nvSpPr>
        <p:spPr>
          <a:xfrm>
            <a:off x="5576664" y="3514405"/>
            <a:ext cx="13876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i="1" dirty="0">
                <a:solidFill>
                  <a:schemeClr val="accent1"/>
                </a:solidFill>
              </a:rPr>
              <a:t>Z-indices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57D036-0B0E-4014-B31D-D376CCDE340A}"/>
              </a:ext>
            </a:extLst>
          </p:cNvPr>
          <p:cNvSpPr/>
          <p:nvPr/>
        </p:nvSpPr>
        <p:spPr>
          <a:xfrm>
            <a:off x="335360" y="2763520"/>
            <a:ext cx="7382512" cy="3362645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6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97503496-6C58-4DF9-B7A1-E723FEC5ED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5484" y="1753248"/>
            <a:ext cx="3962400" cy="3733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9D456C1-813E-4ABD-969F-251F38C0FB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5484" y="1753248"/>
            <a:ext cx="3962400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609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300"/>
                            </p:stCondLst>
                            <p:childTnLst>
                              <p:par>
                                <p:cTn id="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3FFB3-8FA6-4283-B978-C97FEDCF8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Surface plots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E20577-7C2A-40F7-B0DD-EB9541ABD2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360" y="1196754"/>
            <a:ext cx="6628966" cy="4929411"/>
          </a:xfrm>
        </p:spPr>
        <p:txBody>
          <a:bodyPr/>
          <a:lstStyle/>
          <a:p>
            <a:r>
              <a:rPr lang="en-GB" dirty="0"/>
              <a:t>Surface for  XY gridded data</a:t>
            </a:r>
          </a:p>
          <a:p>
            <a:pPr lvl="1"/>
            <a:r>
              <a:rPr lang="en-GB" dirty="0"/>
              <a:t>Must specify X, Y and Z coordinate matrices</a:t>
            </a:r>
          </a:p>
          <a:p>
            <a:pPr lvl="1"/>
            <a:r>
              <a:rPr lang="en-GB" dirty="0"/>
              <a:t>Can create regular XY matrices with </a:t>
            </a:r>
            <a:r>
              <a:rPr lang="en-GB" i="1" dirty="0" err="1">
                <a:solidFill>
                  <a:schemeClr val="accent1"/>
                </a:solidFill>
              </a:rPr>
              <a:t>meshgrid</a:t>
            </a:r>
            <a:endParaRPr lang="en-GB" i="1" dirty="0">
              <a:solidFill>
                <a:schemeClr val="accent1"/>
              </a:solidFill>
            </a:endParaRPr>
          </a:p>
          <a:p>
            <a:pPr lvl="1"/>
            <a:endParaRPr lang="en-GB" sz="1200" dirty="0"/>
          </a:p>
          <a:p>
            <a:r>
              <a:rPr lang="en-GB" dirty="0"/>
              <a:t>A small-scale example (3x4 grid)</a:t>
            </a:r>
          </a:p>
          <a:p>
            <a:pPr lvl="1"/>
            <a:endParaRPr lang="en-GB" dirty="0"/>
          </a:p>
          <a:p>
            <a:endParaRPr lang="en-GB" dirty="0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6140EB5D-0959-4CA7-A115-0405BFAAF6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7282411"/>
              </p:ext>
            </p:extLst>
          </p:nvPr>
        </p:nvGraphicFramePr>
        <p:xfrm>
          <a:off x="5148855" y="4045374"/>
          <a:ext cx="2001455" cy="160116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0291">
                  <a:extLst>
                    <a:ext uri="{9D8B030D-6E8A-4147-A177-3AD203B41FA5}">
                      <a16:colId xmlns:a16="http://schemas.microsoft.com/office/drawing/2014/main" val="2264223351"/>
                    </a:ext>
                  </a:extLst>
                </a:gridCol>
                <a:gridCol w="400291">
                  <a:extLst>
                    <a:ext uri="{9D8B030D-6E8A-4147-A177-3AD203B41FA5}">
                      <a16:colId xmlns:a16="http://schemas.microsoft.com/office/drawing/2014/main" val="4294296283"/>
                    </a:ext>
                  </a:extLst>
                </a:gridCol>
                <a:gridCol w="400291">
                  <a:extLst>
                    <a:ext uri="{9D8B030D-6E8A-4147-A177-3AD203B41FA5}">
                      <a16:colId xmlns:a16="http://schemas.microsoft.com/office/drawing/2014/main" val="3508528370"/>
                    </a:ext>
                  </a:extLst>
                </a:gridCol>
                <a:gridCol w="400291">
                  <a:extLst>
                    <a:ext uri="{9D8B030D-6E8A-4147-A177-3AD203B41FA5}">
                      <a16:colId xmlns:a16="http://schemas.microsoft.com/office/drawing/2014/main" val="3139006436"/>
                    </a:ext>
                  </a:extLst>
                </a:gridCol>
                <a:gridCol w="400291">
                  <a:extLst>
                    <a:ext uri="{9D8B030D-6E8A-4147-A177-3AD203B41FA5}">
                      <a16:colId xmlns:a16="http://schemas.microsoft.com/office/drawing/2014/main" val="3082502658"/>
                    </a:ext>
                  </a:extLst>
                </a:gridCol>
              </a:tblGrid>
              <a:tr h="400291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0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0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1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3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2</a:t>
                      </a:r>
                    </a:p>
                  </a:txBody>
                  <a:tcPr marL="99672" marR="99672" marT="49837" marB="49837" anchor="ctr"/>
                </a:tc>
                <a:extLst>
                  <a:ext uri="{0D108BD9-81ED-4DB2-BD59-A6C34878D82A}">
                    <a16:rowId xmlns:a16="http://schemas.microsoft.com/office/drawing/2014/main" val="2703465221"/>
                  </a:ext>
                </a:extLst>
              </a:tr>
              <a:tr h="400291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1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2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5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7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4</a:t>
                      </a:r>
                    </a:p>
                  </a:txBody>
                  <a:tcPr marL="99672" marR="99672" marT="49837" marB="49837" anchor="ctr"/>
                </a:tc>
                <a:extLst>
                  <a:ext uri="{0D108BD9-81ED-4DB2-BD59-A6C34878D82A}">
                    <a16:rowId xmlns:a16="http://schemas.microsoft.com/office/drawing/2014/main" val="2907702860"/>
                  </a:ext>
                </a:extLst>
              </a:tr>
              <a:tr h="400291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2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4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6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8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3</a:t>
                      </a:r>
                    </a:p>
                  </a:txBody>
                  <a:tcPr marL="99672" marR="99672" marT="49837" marB="49837" anchor="ctr"/>
                </a:tc>
                <a:extLst>
                  <a:ext uri="{0D108BD9-81ED-4DB2-BD59-A6C34878D82A}">
                    <a16:rowId xmlns:a16="http://schemas.microsoft.com/office/drawing/2014/main" val="637290251"/>
                  </a:ext>
                </a:extLst>
              </a:tr>
              <a:tr h="400291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2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4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5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4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3</a:t>
                      </a:r>
                    </a:p>
                  </a:txBody>
                  <a:tcPr marL="99672" marR="99672" marT="49837" marB="49837" anchor="ctr"/>
                </a:tc>
                <a:extLst>
                  <a:ext uri="{0D108BD9-81ED-4DB2-BD59-A6C34878D82A}">
                    <a16:rowId xmlns:a16="http://schemas.microsoft.com/office/drawing/2014/main" val="3764598351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E5D05E60-599A-47CC-B065-2599ECEF8D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0325091"/>
              </p:ext>
            </p:extLst>
          </p:nvPr>
        </p:nvGraphicFramePr>
        <p:xfrm>
          <a:off x="2887652" y="4045374"/>
          <a:ext cx="2001455" cy="160116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0291">
                  <a:extLst>
                    <a:ext uri="{9D8B030D-6E8A-4147-A177-3AD203B41FA5}">
                      <a16:colId xmlns:a16="http://schemas.microsoft.com/office/drawing/2014/main" val="2264223351"/>
                    </a:ext>
                  </a:extLst>
                </a:gridCol>
                <a:gridCol w="400291">
                  <a:extLst>
                    <a:ext uri="{9D8B030D-6E8A-4147-A177-3AD203B41FA5}">
                      <a16:colId xmlns:a16="http://schemas.microsoft.com/office/drawing/2014/main" val="4294296283"/>
                    </a:ext>
                  </a:extLst>
                </a:gridCol>
                <a:gridCol w="400291">
                  <a:extLst>
                    <a:ext uri="{9D8B030D-6E8A-4147-A177-3AD203B41FA5}">
                      <a16:colId xmlns:a16="http://schemas.microsoft.com/office/drawing/2014/main" val="3508528370"/>
                    </a:ext>
                  </a:extLst>
                </a:gridCol>
                <a:gridCol w="400291">
                  <a:extLst>
                    <a:ext uri="{9D8B030D-6E8A-4147-A177-3AD203B41FA5}">
                      <a16:colId xmlns:a16="http://schemas.microsoft.com/office/drawing/2014/main" val="3139006436"/>
                    </a:ext>
                  </a:extLst>
                </a:gridCol>
                <a:gridCol w="400291">
                  <a:extLst>
                    <a:ext uri="{9D8B030D-6E8A-4147-A177-3AD203B41FA5}">
                      <a16:colId xmlns:a16="http://schemas.microsoft.com/office/drawing/2014/main" val="3082502658"/>
                    </a:ext>
                  </a:extLst>
                </a:gridCol>
              </a:tblGrid>
              <a:tr h="400291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1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1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1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1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1</a:t>
                      </a:r>
                    </a:p>
                  </a:txBody>
                  <a:tcPr marL="99672" marR="99672" marT="49837" marB="49837" anchor="ctr"/>
                </a:tc>
                <a:extLst>
                  <a:ext uri="{0D108BD9-81ED-4DB2-BD59-A6C34878D82A}">
                    <a16:rowId xmlns:a16="http://schemas.microsoft.com/office/drawing/2014/main" val="2703465221"/>
                  </a:ext>
                </a:extLst>
              </a:tr>
              <a:tr h="400291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2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2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2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2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2</a:t>
                      </a:r>
                    </a:p>
                  </a:txBody>
                  <a:tcPr marL="99672" marR="99672" marT="49837" marB="49837" anchor="ctr"/>
                </a:tc>
                <a:extLst>
                  <a:ext uri="{0D108BD9-81ED-4DB2-BD59-A6C34878D82A}">
                    <a16:rowId xmlns:a16="http://schemas.microsoft.com/office/drawing/2014/main" val="2907702860"/>
                  </a:ext>
                </a:extLst>
              </a:tr>
              <a:tr h="400291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3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3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3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3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3</a:t>
                      </a:r>
                    </a:p>
                  </a:txBody>
                  <a:tcPr marL="99672" marR="99672" marT="49837" marB="49837" anchor="ctr"/>
                </a:tc>
                <a:extLst>
                  <a:ext uri="{0D108BD9-81ED-4DB2-BD59-A6C34878D82A}">
                    <a16:rowId xmlns:a16="http://schemas.microsoft.com/office/drawing/2014/main" val="637290251"/>
                  </a:ext>
                </a:extLst>
              </a:tr>
              <a:tr h="400291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4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4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4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4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4</a:t>
                      </a:r>
                    </a:p>
                  </a:txBody>
                  <a:tcPr marL="99672" marR="99672" marT="49837" marB="49837" anchor="ctr"/>
                </a:tc>
                <a:extLst>
                  <a:ext uri="{0D108BD9-81ED-4DB2-BD59-A6C34878D82A}">
                    <a16:rowId xmlns:a16="http://schemas.microsoft.com/office/drawing/2014/main" val="3764598351"/>
                  </a:ext>
                </a:extLst>
              </a:tr>
            </a:tbl>
          </a:graphicData>
        </a:graphic>
      </p:graphicFrame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AE3FF83A-1E70-4C61-B5E1-4419B222D7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935497"/>
              </p:ext>
            </p:extLst>
          </p:nvPr>
        </p:nvGraphicFramePr>
        <p:xfrm>
          <a:off x="626448" y="4045374"/>
          <a:ext cx="2001455" cy="160116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0291">
                  <a:extLst>
                    <a:ext uri="{9D8B030D-6E8A-4147-A177-3AD203B41FA5}">
                      <a16:colId xmlns:a16="http://schemas.microsoft.com/office/drawing/2014/main" val="2264223351"/>
                    </a:ext>
                  </a:extLst>
                </a:gridCol>
                <a:gridCol w="400291">
                  <a:extLst>
                    <a:ext uri="{9D8B030D-6E8A-4147-A177-3AD203B41FA5}">
                      <a16:colId xmlns:a16="http://schemas.microsoft.com/office/drawing/2014/main" val="4294296283"/>
                    </a:ext>
                  </a:extLst>
                </a:gridCol>
                <a:gridCol w="400291">
                  <a:extLst>
                    <a:ext uri="{9D8B030D-6E8A-4147-A177-3AD203B41FA5}">
                      <a16:colId xmlns:a16="http://schemas.microsoft.com/office/drawing/2014/main" val="3508528370"/>
                    </a:ext>
                  </a:extLst>
                </a:gridCol>
                <a:gridCol w="400291">
                  <a:extLst>
                    <a:ext uri="{9D8B030D-6E8A-4147-A177-3AD203B41FA5}">
                      <a16:colId xmlns:a16="http://schemas.microsoft.com/office/drawing/2014/main" val="3139006436"/>
                    </a:ext>
                  </a:extLst>
                </a:gridCol>
                <a:gridCol w="400291">
                  <a:extLst>
                    <a:ext uri="{9D8B030D-6E8A-4147-A177-3AD203B41FA5}">
                      <a16:colId xmlns:a16="http://schemas.microsoft.com/office/drawing/2014/main" val="3082502658"/>
                    </a:ext>
                  </a:extLst>
                </a:gridCol>
              </a:tblGrid>
              <a:tr h="400291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1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2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3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4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5</a:t>
                      </a:r>
                    </a:p>
                  </a:txBody>
                  <a:tcPr marL="99672" marR="99672" marT="49837" marB="49837" anchor="ctr"/>
                </a:tc>
                <a:extLst>
                  <a:ext uri="{0D108BD9-81ED-4DB2-BD59-A6C34878D82A}">
                    <a16:rowId xmlns:a16="http://schemas.microsoft.com/office/drawing/2014/main" val="2703465221"/>
                  </a:ext>
                </a:extLst>
              </a:tr>
              <a:tr h="400291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1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2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3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4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5</a:t>
                      </a:r>
                    </a:p>
                  </a:txBody>
                  <a:tcPr marL="99672" marR="99672" marT="49837" marB="49837" anchor="ctr"/>
                </a:tc>
                <a:extLst>
                  <a:ext uri="{0D108BD9-81ED-4DB2-BD59-A6C34878D82A}">
                    <a16:rowId xmlns:a16="http://schemas.microsoft.com/office/drawing/2014/main" val="2907702860"/>
                  </a:ext>
                </a:extLst>
              </a:tr>
              <a:tr h="400291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1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2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3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4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5</a:t>
                      </a:r>
                    </a:p>
                  </a:txBody>
                  <a:tcPr marL="99672" marR="99672" marT="49837" marB="49837" anchor="ctr"/>
                </a:tc>
                <a:extLst>
                  <a:ext uri="{0D108BD9-81ED-4DB2-BD59-A6C34878D82A}">
                    <a16:rowId xmlns:a16="http://schemas.microsoft.com/office/drawing/2014/main" val="637290251"/>
                  </a:ext>
                </a:extLst>
              </a:tr>
              <a:tr h="400291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1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2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3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4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5</a:t>
                      </a:r>
                    </a:p>
                  </a:txBody>
                  <a:tcPr marL="99672" marR="99672" marT="49837" marB="49837" anchor="ctr"/>
                </a:tc>
                <a:extLst>
                  <a:ext uri="{0D108BD9-81ED-4DB2-BD59-A6C34878D82A}">
                    <a16:rowId xmlns:a16="http://schemas.microsoft.com/office/drawing/2014/main" val="3764598351"/>
                  </a:ext>
                </a:extLst>
              </a:tr>
            </a:tbl>
          </a:graphicData>
        </a:graphic>
      </p:graphicFrame>
      <p:pic>
        <p:nvPicPr>
          <p:cNvPr id="16" name="Picture 15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9E4909AA-6053-44B6-BC82-B6E8AB8E9F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5484" y="1753248"/>
            <a:ext cx="3962400" cy="37338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F0757F0-4A4A-4138-96CF-12341FBBF7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5484" y="1753248"/>
            <a:ext cx="3962400" cy="37338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C6E440B-A334-4961-AD88-B96B5F3F181B}"/>
              </a:ext>
            </a:extLst>
          </p:cNvPr>
          <p:cNvSpPr txBox="1"/>
          <p:nvPr/>
        </p:nvSpPr>
        <p:spPr>
          <a:xfrm>
            <a:off x="933344" y="3514406"/>
            <a:ext cx="13876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i="1" dirty="0">
                <a:solidFill>
                  <a:schemeClr val="accent1"/>
                </a:solidFill>
              </a:rPr>
              <a:t>X-indices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5CE40AA-8E43-4CC8-A76D-632D31464578}"/>
              </a:ext>
            </a:extLst>
          </p:cNvPr>
          <p:cNvSpPr txBox="1"/>
          <p:nvPr/>
        </p:nvSpPr>
        <p:spPr>
          <a:xfrm>
            <a:off x="3255004" y="3514406"/>
            <a:ext cx="13876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i="1" dirty="0">
                <a:solidFill>
                  <a:schemeClr val="accent1"/>
                </a:solidFill>
              </a:rPr>
              <a:t>Y-indices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7449145-FD88-478B-946C-A60658F33FA4}"/>
              </a:ext>
            </a:extLst>
          </p:cNvPr>
          <p:cNvSpPr txBox="1"/>
          <p:nvPr/>
        </p:nvSpPr>
        <p:spPr>
          <a:xfrm>
            <a:off x="5576664" y="3514405"/>
            <a:ext cx="13876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i="1" dirty="0">
                <a:solidFill>
                  <a:schemeClr val="accent1"/>
                </a:solidFill>
              </a:rPr>
              <a:t>Z-indices</a:t>
            </a:r>
          </a:p>
        </p:txBody>
      </p:sp>
    </p:spTree>
    <p:extLst>
      <p:ext uri="{BB962C8B-B14F-4D97-AF65-F5344CB8AC3E}">
        <p14:creationId xmlns:p14="http://schemas.microsoft.com/office/powerpoint/2010/main" val="950383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"/>
                            </p:stCondLst>
                            <p:childTnLst>
                              <p:par>
                                <p:cTn id="14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5CC9CE7-478E-4125-95EE-40037B24A4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779" y="4591840"/>
            <a:ext cx="4295775" cy="1314450"/>
          </a:xfrm>
          <a:prstGeom prst="rect">
            <a:avLst/>
          </a:prstGeom>
          <a:ln w="12700">
            <a:solidFill>
              <a:srgbClr val="C00000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0C3FFB3-8FA6-4283-B978-C97FEDCF8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Surface plots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E20577-7C2A-40F7-B0DD-EB9541ABD2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360" y="1196754"/>
            <a:ext cx="6628966" cy="4929411"/>
          </a:xfrm>
        </p:spPr>
        <p:txBody>
          <a:bodyPr/>
          <a:lstStyle/>
          <a:p>
            <a:r>
              <a:rPr lang="en-GB" dirty="0"/>
              <a:t>Surface plot is also an object!</a:t>
            </a:r>
          </a:p>
          <a:p>
            <a:pPr lvl="1"/>
            <a:r>
              <a:rPr lang="en-GB" dirty="0"/>
              <a:t>Properties include</a:t>
            </a:r>
          </a:p>
          <a:p>
            <a:pPr lvl="2"/>
            <a:r>
              <a:rPr lang="en-GB" i="1" dirty="0" err="1">
                <a:solidFill>
                  <a:schemeClr val="accent1"/>
                </a:solidFill>
              </a:rPr>
              <a:t>EdgeColor</a:t>
            </a:r>
            <a:r>
              <a:rPr lang="en-GB" dirty="0"/>
              <a:t> (colour of lines separating faces)</a:t>
            </a:r>
          </a:p>
          <a:p>
            <a:pPr lvl="2"/>
            <a:r>
              <a:rPr lang="en-GB" i="1" dirty="0" err="1">
                <a:solidFill>
                  <a:schemeClr val="accent1"/>
                </a:solidFill>
              </a:rPr>
              <a:t>FaceColor</a:t>
            </a:r>
            <a:r>
              <a:rPr lang="en-GB" i="1" dirty="0">
                <a:solidFill>
                  <a:schemeClr val="accent1"/>
                </a:solidFill>
              </a:rPr>
              <a:t> </a:t>
            </a:r>
            <a:r>
              <a:rPr lang="en-GB" dirty="0"/>
              <a:t>(colour of faces)</a:t>
            </a:r>
          </a:p>
          <a:p>
            <a:pPr lvl="2"/>
            <a:r>
              <a:rPr lang="en-GB" i="1" dirty="0" err="1">
                <a:solidFill>
                  <a:schemeClr val="accent1"/>
                </a:solidFill>
              </a:rPr>
              <a:t>FaceAlpha</a:t>
            </a:r>
            <a:r>
              <a:rPr lang="en-GB" dirty="0"/>
              <a:t> (face opacity, 0-1)</a:t>
            </a:r>
          </a:p>
          <a:p>
            <a:pPr lvl="1"/>
            <a:endParaRPr lang="en-GB" sz="1200" dirty="0"/>
          </a:p>
          <a:p>
            <a:r>
              <a:rPr lang="en-GB" dirty="0"/>
              <a:t>Surface plots can also use “fancy” lighting</a:t>
            </a:r>
          </a:p>
          <a:p>
            <a:pPr lvl="1"/>
            <a:r>
              <a:rPr lang="en-GB" dirty="0"/>
              <a:t>Enable with </a:t>
            </a:r>
            <a:r>
              <a:rPr lang="en-GB" i="1" dirty="0" err="1">
                <a:solidFill>
                  <a:schemeClr val="accent1"/>
                </a:solidFill>
              </a:rPr>
              <a:t>camlight</a:t>
            </a:r>
            <a:r>
              <a:rPr lang="en-GB" dirty="0"/>
              <a:t> function</a:t>
            </a:r>
          </a:p>
          <a:p>
            <a:pPr lvl="1"/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5488277-BED5-44D4-8F55-8BC275ACD7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9779" y="4591840"/>
            <a:ext cx="4295775" cy="1314450"/>
          </a:xfrm>
          <a:prstGeom prst="rect">
            <a:avLst/>
          </a:prstGeom>
          <a:ln w="12700">
            <a:solidFill>
              <a:srgbClr val="C00000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6DC31EE-F421-4093-B921-E552FB4CB7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9779" y="4591840"/>
            <a:ext cx="4295775" cy="1314450"/>
          </a:xfrm>
          <a:prstGeom prst="rect">
            <a:avLst/>
          </a:prstGeom>
          <a:ln w="12700">
            <a:solidFill>
              <a:srgbClr val="C00000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E05EDA4-4CAA-471C-A75F-0681333539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9779" y="4591840"/>
            <a:ext cx="4295775" cy="1314450"/>
          </a:xfrm>
          <a:prstGeom prst="rect">
            <a:avLst/>
          </a:prstGeom>
          <a:ln w="12700">
            <a:solidFill>
              <a:srgbClr val="C00000"/>
            </a:solidFill>
          </a:ln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35109AAC-224D-4BCF-B3D2-8A47BC49A2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15484" y="1753248"/>
            <a:ext cx="3962400" cy="37338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FEBD09EB-FA98-4C72-BB27-7D50CE2B91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15484" y="1753248"/>
            <a:ext cx="3962400" cy="37338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B4F3012F-1483-4681-A7B0-82242C77DE3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15484" y="1753248"/>
            <a:ext cx="3962400" cy="37338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A6912B95-602B-4CC8-AA9B-BA666F62478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15484" y="1753248"/>
            <a:ext cx="3962400" cy="3733800"/>
          </a:xfrm>
          <a:prstGeom prst="rect">
            <a:avLst/>
          </a:prstGeom>
        </p:spPr>
      </p:pic>
      <p:pic>
        <p:nvPicPr>
          <p:cNvPr id="34" name="Picture 3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F2FC4669-DF87-4592-AABB-3FE2B4ECF10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5484" y="1753248"/>
            <a:ext cx="3962400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206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3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3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3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3FFB3-8FA6-4283-B978-C97FEDCF8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Combining plot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E20577-7C2A-40F7-B0DD-EB9541ABD2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/>
              <a:t>sfsdfsfd</a:t>
            </a:r>
            <a:endParaRPr lang="en-GB" dirty="0"/>
          </a:p>
          <a:p>
            <a:pPr lvl="1"/>
            <a:endParaRPr lang="en-GB" dirty="0"/>
          </a:p>
          <a:p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21296E-70F5-46FE-8A50-7139ED411145}"/>
              </a:ext>
            </a:extLst>
          </p:cNvPr>
          <p:cNvSpPr txBox="1"/>
          <p:nvPr/>
        </p:nvSpPr>
        <p:spPr>
          <a:xfrm>
            <a:off x="7434486" y="2876629"/>
            <a:ext cx="42936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i="1" dirty="0">
                <a:solidFill>
                  <a:srgbClr val="FF0000"/>
                </a:solidFill>
              </a:rPr>
              <a:t>[Example 2D and 3D scatter plots]</a:t>
            </a:r>
          </a:p>
        </p:txBody>
      </p:sp>
    </p:spTree>
    <p:extLst>
      <p:ext uri="{BB962C8B-B14F-4D97-AF65-F5344CB8AC3E}">
        <p14:creationId xmlns:p14="http://schemas.microsoft.com/office/powerpoint/2010/main" val="3332332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F9218-B50A-424A-A99D-57BA08F4A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426854-EE0B-4A5A-AC6D-2BF50C4B1D90}"/>
              </a:ext>
            </a:extLst>
          </p:cNvPr>
          <p:cNvSpPr txBox="1"/>
          <p:nvPr/>
        </p:nvSpPr>
        <p:spPr>
          <a:xfrm>
            <a:off x="2052408" y="3136612"/>
            <a:ext cx="80871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/>
              <a:t>Designing a </a:t>
            </a:r>
            <a:r>
              <a:rPr lang="en-GB" sz="3200"/>
              <a:t>user interface</a:t>
            </a:r>
            <a:endParaRPr lang="en-GB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0606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3CE58-31D3-4CE4-B980-300475A8D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47804F-4C36-4E05-A85C-C0624CAF1B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1600" dirty="0"/>
              <a:t>Introduction GUIs</a:t>
            </a:r>
          </a:p>
          <a:p>
            <a:pPr lvl="1"/>
            <a:r>
              <a:rPr lang="en-GB" sz="1600" dirty="0"/>
              <a:t>Why would we want them</a:t>
            </a:r>
          </a:p>
          <a:p>
            <a:pPr lvl="1"/>
            <a:r>
              <a:rPr lang="en-GB" sz="1600" dirty="0"/>
              <a:t>What sort of thing could they include</a:t>
            </a:r>
          </a:p>
          <a:p>
            <a:pPr lvl="1"/>
            <a:endParaRPr lang="en-GB" sz="1600" dirty="0"/>
          </a:p>
          <a:p>
            <a:r>
              <a:rPr lang="en-GB" sz="2000" dirty="0"/>
              <a:t>Basic  dialog boxes</a:t>
            </a:r>
          </a:p>
          <a:p>
            <a:pPr lvl="1"/>
            <a:r>
              <a:rPr lang="en-GB" sz="1600" dirty="0"/>
              <a:t>Still use Figures, but we don’t have access to the underlying figure.  MATLAB execution pauses until dialog has been used.</a:t>
            </a:r>
          </a:p>
          <a:p>
            <a:pPr lvl="1"/>
            <a:r>
              <a:rPr lang="en-GB" sz="1600" dirty="0"/>
              <a:t>File dialog, Yes/No dialog as examples (mention others exist)</a:t>
            </a:r>
          </a:p>
          <a:p>
            <a:pPr lvl="1"/>
            <a:endParaRPr lang="en-GB" sz="1600" dirty="0"/>
          </a:p>
          <a:p>
            <a:r>
              <a:rPr lang="en-GB" sz="1600" dirty="0"/>
              <a:t>Talk about adding control elements to GUIs in the context of a simple push button</a:t>
            </a:r>
          </a:p>
          <a:p>
            <a:pPr lvl="1"/>
            <a:r>
              <a:rPr lang="en-GB" sz="1600" dirty="0" err="1"/>
              <a:t>Callback</a:t>
            </a:r>
            <a:r>
              <a:rPr lang="en-GB" sz="1600" dirty="0"/>
              <a:t> functions</a:t>
            </a:r>
          </a:p>
          <a:p>
            <a:pPr lvl="1"/>
            <a:r>
              <a:rPr lang="en-GB" sz="1600" dirty="0"/>
              <a:t>Enable/disable</a:t>
            </a:r>
          </a:p>
          <a:p>
            <a:pPr lvl="1"/>
            <a:r>
              <a:rPr lang="en-GB" sz="1600" dirty="0"/>
              <a:t>Visible/not visible</a:t>
            </a:r>
          </a:p>
          <a:p>
            <a:pPr marL="914400" lvl="2" indent="0">
              <a:buNone/>
            </a:pPr>
            <a:endParaRPr lang="en-GB" sz="1600" dirty="0"/>
          </a:p>
          <a:p>
            <a:r>
              <a:rPr lang="en-GB" sz="1600" dirty="0"/>
              <a:t>Don’t use GUIDE</a:t>
            </a:r>
          </a:p>
          <a:p>
            <a:pPr lvl="1"/>
            <a:r>
              <a:rPr lang="en-GB" sz="1600" dirty="0"/>
              <a:t>This will be removed from MATLAB in the future</a:t>
            </a:r>
          </a:p>
          <a:p>
            <a:pPr lvl="1"/>
            <a:endParaRPr lang="en-GB" sz="2000" dirty="0"/>
          </a:p>
          <a:p>
            <a:pPr lvl="2"/>
            <a:endParaRPr lang="en-GB" dirty="0"/>
          </a:p>
          <a:p>
            <a:pPr lvl="2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89544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3C4F8-6083-4C32-A0D4-15ED3BB43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Course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B4E4A7-CBDD-4C3F-9BC8-05BB491F14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360" y="1196754"/>
            <a:ext cx="5760640" cy="4929411"/>
          </a:xfrm>
        </p:spPr>
        <p:txBody>
          <a:bodyPr/>
          <a:lstStyle/>
          <a:p>
            <a:r>
              <a:rPr lang="en-GB" sz="2800" dirty="0"/>
              <a:t>Session 1</a:t>
            </a:r>
          </a:p>
          <a:p>
            <a:pPr lvl="1"/>
            <a:r>
              <a:rPr lang="en-GB" sz="2400" dirty="0"/>
              <a:t>Introduction to MATLAB</a:t>
            </a:r>
          </a:p>
          <a:p>
            <a:pPr lvl="1"/>
            <a:r>
              <a:rPr lang="en-GB" sz="2400" dirty="0"/>
              <a:t>Data types</a:t>
            </a:r>
          </a:p>
          <a:p>
            <a:pPr lvl="1"/>
            <a:r>
              <a:rPr lang="en-GB" sz="2400" dirty="0"/>
              <a:t>Conditional statements and loops</a:t>
            </a:r>
          </a:p>
          <a:p>
            <a:pPr lvl="1"/>
            <a:endParaRPr lang="en-GB" sz="2400" dirty="0"/>
          </a:p>
          <a:p>
            <a:pPr lvl="1"/>
            <a:endParaRPr lang="en-GB" sz="1200" dirty="0"/>
          </a:p>
          <a:p>
            <a:r>
              <a:rPr lang="en-GB" sz="2800" dirty="0"/>
              <a:t>Session 3</a:t>
            </a:r>
          </a:p>
          <a:p>
            <a:pPr lvl="1"/>
            <a:r>
              <a:rPr lang="en-GB" sz="2400" dirty="0"/>
              <a:t>Advanced data structures</a:t>
            </a:r>
          </a:p>
          <a:p>
            <a:pPr lvl="1"/>
            <a:r>
              <a:rPr lang="en-GB" sz="2400" dirty="0"/>
              <a:t>Object-oriented programming</a:t>
            </a:r>
          </a:p>
          <a:p>
            <a:pPr lvl="1"/>
            <a:r>
              <a:rPr lang="en-GB" dirty="0"/>
              <a:t>Advanced image reading (Bio-Formats)</a:t>
            </a:r>
            <a:endParaRPr lang="en-GB" sz="2000" dirty="0"/>
          </a:p>
          <a:p>
            <a:pPr lvl="1"/>
            <a:endParaRPr lang="en-GB" sz="2400" dirty="0"/>
          </a:p>
          <a:p>
            <a:pPr lvl="1"/>
            <a:endParaRPr lang="en-GB" sz="24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6368441-D1D8-40DF-8257-0B2FE0BFC97F}"/>
              </a:ext>
            </a:extLst>
          </p:cNvPr>
          <p:cNvSpPr txBox="1">
            <a:spLocks/>
          </p:cNvSpPr>
          <p:nvPr/>
        </p:nvSpPr>
        <p:spPr>
          <a:xfrm>
            <a:off x="6096000" y="1196942"/>
            <a:ext cx="5760640" cy="4929411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rgbClr val="BF2F3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­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800" dirty="0"/>
              <a:t>Session 2</a:t>
            </a:r>
          </a:p>
          <a:p>
            <a:pPr lvl="1"/>
            <a:r>
              <a:rPr lang="en-GB" sz="2400" dirty="0"/>
              <a:t>Arrays and matrices</a:t>
            </a:r>
          </a:p>
          <a:p>
            <a:pPr lvl="1"/>
            <a:r>
              <a:rPr lang="en-GB" sz="2400" dirty="0"/>
              <a:t>Image processing</a:t>
            </a:r>
          </a:p>
          <a:p>
            <a:pPr lvl="1"/>
            <a:endParaRPr lang="en-GB" sz="2400" dirty="0"/>
          </a:p>
          <a:p>
            <a:pPr lvl="1"/>
            <a:endParaRPr lang="en-GB" sz="2400" dirty="0"/>
          </a:p>
          <a:p>
            <a:pPr lvl="1"/>
            <a:endParaRPr lang="en-GB" sz="1200" dirty="0"/>
          </a:p>
          <a:p>
            <a:r>
              <a:rPr lang="en-GB" sz="2800" dirty="0"/>
              <a:t>Session 4</a:t>
            </a:r>
          </a:p>
          <a:p>
            <a:pPr lvl="1"/>
            <a:r>
              <a:rPr lang="en-GB" sz="2400" dirty="0"/>
              <a:t>Figures and plotting</a:t>
            </a:r>
          </a:p>
          <a:p>
            <a:pPr lvl="1"/>
            <a:r>
              <a:rPr lang="en-GB" sz="2400" dirty="0"/>
              <a:t>Designing a user interface</a:t>
            </a:r>
          </a:p>
          <a:p>
            <a:pPr lvl="1"/>
            <a:endParaRPr lang="en-GB" sz="2400" dirty="0"/>
          </a:p>
          <a:p>
            <a:pPr lvl="1"/>
            <a:endParaRPr lang="en-GB" sz="24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45436AD-830D-4C1D-80FA-646A4CAA0142}"/>
              </a:ext>
            </a:extLst>
          </p:cNvPr>
          <p:cNvSpPr txBox="1">
            <a:spLocks/>
          </p:cNvSpPr>
          <p:nvPr/>
        </p:nvSpPr>
        <p:spPr>
          <a:xfrm>
            <a:off x="7341201" y="5060757"/>
            <a:ext cx="4431297" cy="535461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rgbClr val="BF2F3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­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844134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F9218-B50A-424A-A99D-57BA08F4A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426854-EE0B-4A5A-AC6D-2BF50C4B1D90}"/>
              </a:ext>
            </a:extLst>
          </p:cNvPr>
          <p:cNvSpPr txBox="1"/>
          <p:nvPr/>
        </p:nvSpPr>
        <p:spPr>
          <a:xfrm>
            <a:off x="2052408" y="3136612"/>
            <a:ext cx="80871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/>
              <a:t>Questions?!</a:t>
            </a:r>
            <a:endParaRPr lang="en-GB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8503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3C4F8-6083-4C32-A0D4-15ED3BB43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Under construction!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45436AD-830D-4C1D-80FA-646A4CAA0142}"/>
              </a:ext>
            </a:extLst>
          </p:cNvPr>
          <p:cNvSpPr txBox="1">
            <a:spLocks/>
          </p:cNvSpPr>
          <p:nvPr/>
        </p:nvSpPr>
        <p:spPr>
          <a:xfrm>
            <a:off x="7341201" y="5060757"/>
            <a:ext cx="4431297" cy="535461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rgbClr val="BF2F3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­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sz="2400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E0910C3-83C7-4BD7-B1E4-BE01563AEC61}"/>
              </a:ext>
            </a:extLst>
          </p:cNvPr>
          <p:cNvGrpSpPr/>
          <p:nvPr/>
        </p:nvGrpSpPr>
        <p:grpSpPr>
          <a:xfrm>
            <a:off x="2119250" y="2993993"/>
            <a:ext cx="7953499" cy="1422906"/>
            <a:chOff x="1619352" y="2877004"/>
            <a:chExt cx="7953499" cy="142290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175927A-B354-4981-8817-46E9FFCBE837}"/>
                </a:ext>
              </a:extLst>
            </p:cNvPr>
            <p:cNvSpPr txBox="1"/>
            <p:nvPr/>
          </p:nvSpPr>
          <p:spPr>
            <a:xfrm>
              <a:off x="3622917" y="2926738"/>
              <a:ext cx="3946369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dirty="0">
                  <a:solidFill>
                    <a:schemeClr val="tx1"/>
                  </a:solidFill>
                </a:rPr>
                <a:t>Comments/requests?  </a:t>
              </a:r>
            </a:p>
            <a:p>
              <a:pPr algn="ctr"/>
              <a:r>
                <a:rPr lang="en-GB" sz="2800" dirty="0">
                  <a:solidFill>
                    <a:schemeClr val="tx1"/>
                  </a:solidFill>
                </a:rPr>
                <a:t>Let me know!</a:t>
              </a:r>
            </a:p>
            <a:p>
              <a:pPr algn="ctr"/>
              <a:r>
                <a:rPr lang="en-GB" sz="2400" dirty="0">
                  <a:solidFill>
                    <a:srgbClr val="BF2F37"/>
                  </a:solidFill>
                </a:rPr>
                <a:t>stephen.cross@bristol.ac.uk</a:t>
              </a: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F222D1C0-0D79-44F7-945A-8AD0E3855214}"/>
                </a:ext>
              </a:extLst>
            </p:cNvPr>
            <p:cNvGrpSpPr/>
            <p:nvPr/>
          </p:nvGrpSpPr>
          <p:grpSpPr>
            <a:xfrm>
              <a:off x="1619352" y="2877004"/>
              <a:ext cx="7953499" cy="1422906"/>
              <a:chOff x="1619352" y="2877004"/>
              <a:chExt cx="7953499" cy="1422906"/>
            </a:xfrm>
          </p:grpSpPr>
          <p:pic>
            <p:nvPicPr>
              <p:cNvPr id="1026" name="Picture 2" descr="See the source image">
                <a:extLst>
                  <a:ext uri="{FF2B5EF4-FFF2-40B4-BE49-F238E27FC236}">
                    <a16:creationId xmlns:a16="http://schemas.microsoft.com/office/drawing/2014/main" id="{7F7C875F-2006-4A90-BBA3-6BB63A58DC4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977024" y="2877004"/>
                <a:ext cx="1595827" cy="14229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" name="Picture 2" descr="See the source image">
                <a:extLst>
                  <a:ext uri="{FF2B5EF4-FFF2-40B4-BE49-F238E27FC236}">
                    <a16:creationId xmlns:a16="http://schemas.microsoft.com/office/drawing/2014/main" id="{F34D1760-7935-47C7-B9F9-A129EE3F787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19352" y="2877005"/>
                <a:ext cx="1595827" cy="14229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1299104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3C4F8-6083-4C32-A0D4-15ED3BB43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Under construction!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45436AD-830D-4C1D-80FA-646A4CAA0142}"/>
              </a:ext>
            </a:extLst>
          </p:cNvPr>
          <p:cNvSpPr txBox="1">
            <a:spLocks/>
          </p:cNvSpPr>
          <p:nvPr/>
        </p:nvSpPr>
        <p:spPr>
          <a:xfrm>
            <a:off x="7341201" y="5060757"/>
            <a:ext cx="4431297" cy="535461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rgbClr val="BF2F3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­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sz="2400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E0910C3-83C7-4BD7-B1E4-BE01563AEC61}"/>
              </a:ext>
            </a:extLst>
          </p:cNvPr>
          <p:cNvGrpSpPr/>
          <p:nvPr/>
        </p:nvGrpSpPr>
        <p:grpSpPr>
          <a:xfrm>
            <a:off x="2119250" y="2993993"/>
            <a:ext cx="7953499" cy="1422906"/>
            <a:chOff x="1619352" y="2877004"/>
            <a:chExt cx="7953499" cy="142290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175927A-B354-4981-8817-46E9FFCBE837}"/>
                </a:ext>
              </a:extLst>
            </p:cNvPr>
            <p:cNvSpPr txBox="1"/>
            <p:nvPr/>
          </p:nvSpPr>
          <p:spPr>
            <a:xfrm>
              <a:off x="3622917" y="2926738"/>
              <a:ext cx="3946369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dirty="0">
                  <a:solidFill>
                    <a:schemeClr val="tx1"/>
                  </a:solidFill>
                </a:rPr>
                <a:t>Comments/requests?  </a:t>
              </a:r>
            </a:p>
            <a:p>
              <a:pPr algn="ctr"/>
              <a:r>
                <a:rPr lang="en-GB" sz="2800" dirty="0">
                  <a:solidFill>
                    <a:schemeClr val="tx1"/>
                  </a:solidFill>
                </a:rPr>
                <a:t>Let me know!</a:t>
              </a:r>
            </a:p>
            <a:p>
              <a:pPr algn="ctr"/>
              <a:r>
                <a:rPr lang="en-GB" sz="2400" dirty="0">
                  <a:solidFill>
                    <a:srgbClr val="BF2F37"/>
                  </a:solidFill>
                </a:rPr>
                <a:t>stephen.cross@bristol.ac.uk</a:t>
              </a: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F222D1C0-0D79-44F7-945A-8AD0E3855214}"/>
                </a:ext>
              </a:extLst>
            </p:cNvPr>
            <p:cNvGrpSpPr/>
            <p:nvPr/>
          </p:nvGrpSpPr>
          <p:grpSpPr>
            <a:xfrm>
              <a:off x="1619352" y="2877004"/>
              <a:ext cx="7953499" cy="1422906"/>
              <a:chOff x="1619352" y="2877004"/>
              <a:chExt cx="7953499" cy="1422906"/>
            </a:xfrm>
          </p:grpSpPr>
          <p:pic>
            <p:nvPicPr>
              <p:cNvPr id="1026" name="Picture 2" descr="See the source image">
                <a:extLst>
                  <a:ext uri="{FF2B5EF4-FFF2-40B4-BE49-F238E27FC236}">
                    <a16:creationId xmlns:a16="http://schemas.microsoft.com/office/drawing/2014/main" id="{7F7C875F-2006-4A90-BBA3-6BB63A58DC4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977024" y="2877004"/>
                <a:ext cx="1595827" cy="14229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" name="Picture 2" descr="See the source image">
                <a:extLst>
                  <a:ext uri="{FF2B5EF4-FFF2-40B4-BE49-F238E27FC236}">
                    <a16:creationId xmlns:a16="http://schemas.microsoft.com/office/drawing/2014/main" id="{F34D1760-7935-47C7-B9F9-A129EE3F787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19352" y="2877005"/>
                <a:ext cx="1595827" cy="14229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1373805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F9218-B50A-424A-A99D-57BA08F4A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426854-EE0B-4A5A-AC6D-2BF50C4B1D90}"/>
              </a:ext>
            </a:extLst>
          </p:cNvPr>
          <p:cNvSpPr txBox="1"/>
          <p:nvPr/>
        </p:nvSpPr>
        <p:spPr>
          <a:xfrm>
            <a:off x="2052408" y="3136612"/>
            <a:ext cx="80871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/>
              <a:t>Figures</a:t>
            </a:r>
            <a:endParaRPr lang="en-GB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343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601D455-E91B-4118-980B-BB6F24D302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2650" y="1958184"/>
            <a:ext cx="3962400" cy="37338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0D716BF-E4F8-4951-9FC9-3DE1A6599D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2650" y="1958184"/>
            <a:ext cx="3962400" cy="3733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5D50EB5-46DE-4076-9A04-453EF0167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Introduction to figures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63AB74-B352-493F-BE21-42319B6CF0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All graphical components live within a figure</a:t>
            </a:r>
          </a:p>
          <a:p>
            <a:pPr lvl="1"/>
            <a:r>
              <a:rPr lang="en-GB" dirty="0"/>
              <a:t>The </a:t>
            </a:r>
            <a:r>
              <a:rPr lang="en-GB" i="1" dirty="0">
                <a:solidFill>
                  <a:schemeClr val="accent1"/>
                </a:solidFill>
              </a:rPr>
              <a:t>figure</a:t>
            </a:r>
            <a:r>
              <a:rPr lang="en-GB" dirty="0"/>
              <a:t> object is simply a container window</a:t>
            </a:r>
          </a:p>
          <a:p>
            <a:pPr lvl="1"/>
            <a:endParaRPr lang="en-GB" sz="1200" dirty="0"/>
          </a:p>
          <a:p>
            <a:r>
              <a:rPr lang="en-GB" dirty="0"/>
              <a:t>A figure is an object (Session 3)</a:t>
            </a:r>
          </a:p>
          <a:p>
            <a:pPr lvl="1"/>
            <a:r>
              <a:rPr lang="en-GB" dirty="0"/>
              <a:t>Properties include</a:t>
            </a:r>
          </a:p>
          <a:p>
            <a:pPr lvl="2"/>
            <a:r>
              <a:rPr lang="en-GB" i="1" dirty="0">
                <a:solidFill>
                  <a:schemeClr val="accent1"/>
                </a:solidFill>
              </a:rPr>
              <a:t>Name</a:t>
            </a:r>
            <a:r>
              <a:rPr lang="en-GB" dirty="0"/>
              <a:t> (title)</a:t>
            </a:r>
          </a:p>
          <a:p>
            <a:pPr lvl="2"/>
            <a:r>
              <a:rPr lang="en-GB" i="1" dirty="0">
                <a:solidFill>
                  <a:schemeClr val="accent1"/>
                </a:solidFill>
              </a:rPr>
              <a:t>Position </a:t>
            </a:r>
            <a:r>
              <a:rPr lang="en-GB" dirty="0"/>
              <a:t>(location on screen)</a:t>
            </a:r>
          </a:p>
          <a:p>
            <a:pPr lvl="1"/>
            <a:r>
              <a:rPr lang="en-GB" dirty="0"/>
              <a:t>Methods include</a:t>
            </a:r>
          </a:p>
          <a:p>
            <a:pPr lvl="2"/>
            <a:r>
              <a:rPr lang="en-GB" i="1" dirty="0">
                <a:solidFill>
                  <a:schemeClr val="accent1"/>
                </a:solidFill>
              </a:rPr>
              <a:t>delete</a:t>
            </a:r>
            <a:r>
              <a:rPr lang="en-GB" dirty="0"/>
              <a:t> (close window)</a:t>
            </a:r>
          </a:p>
          <a:p>
            <a:pPr lvl="2"/>
            <a:endParaRPr lang="en-GB" sz="1200" dirty="0"/>
          </a:p>
          <a:p>
            <a:r>
              <a:rPr lang="en-GB" dirty="0"/>
              <a:t>We’ve used figures when viewing images</a:t>
            </a:r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A550D8-92F7-4DFB-94B4-961CBEDD9540}"/>
              </a:ext>
            </a:extLst>
          </p:cNvPr>
          <p:cNvSpPr txBox="1"/>
          <p:nvPr/>
        </p:nvSpPr>
        <p:spPr>
          <a:xfrm>
            <a:off x="7807020" y="1493266"/>
            <a:ext cx="42936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i="1" dirty="0" err="1">
                <a:solidFill>
                  <a:schemeClr val="accent1"/>
                </a:solidFill>
              </a:rPr>
              <a:t>my_fig</a:t>
            </a:r>
            <a:r>
              <a:rPr lang="en-GB" sz="2400" i="1" dirty="0">
                <a:solidFill>
                  <a:schemeClr val="accent1"/>
                </a:solidFill>
              </a:rPr>
              <a:t> = figure()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5BF7ECA-2638-4787-9329-BE5C2980F730}"/>
              </a:ext>
            </a:extLst>
          </p:cNvPr>
          <p:cNvSpPr txBox="1"/>
          <p:nvPr/>
        </p:nvSpPr>
        <p:spPr>
          <a:xfrm>
            <a:off x="7807020" y="1493266"/>
            <a:ext cx="42936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i="1" dirty="0" err="1">
                <a:solidFill>
                  <a:schemeClr val="accent1"/>
                </a:solidFill>
              </a:rPr>
              <a:t>imshow</a:t>
            </a:r>
            <a:r>
              <a:rPr lang="en-GB" sz="2400" i="1" dirty="0">
                <a:solidFill>
                  <a:schemeClr val="accent1"/>
                </a:solidFill>
              </a:rPr>
              <a:t>(</a:t>
            </a:r>
            <a:r>
              <a:rPr lang="en-GB" sz="2400" i="1" dirty="0" err="1">
                <a:solidFill>
                  <a:schemeClr val="accent1"/>
                </a:solidFill>
              </a:rPr>
              <a:t>some_image</a:t>
            </a:r>
            <a:r>
              <a:rPr lang="en-GB" sz="2400" i="1" dirty="0">
                <a:solidFill>
                  <a:schemeClr val="accent1"/>
                </a:solidFill>
              </a:rPr>
              <a:t>, [])</a:t>
            </a:r>
          </a:p>
        </p:txBody>
      </p:sp>
    </p:spTree>
    <p:extLst>
      <p:ext uri="{BB962C8B-B14F-4D97-AF65-F5344CB8AC3E}">
        <p14:creationId xmlns:p14="http://schemas.microsoft.com/office/powerpoint/2010/main" val="3783631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00"/>
                            </p:stCondLst>
                            <p:childTnLst>
                              <p:par>
                                <p:cTn id="1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372BE33-85A9-4D37-B7BA-2B6D56872C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802" y="1958184"/>
            <a:ext cx="3962400" cy="3733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91C5E44-4915-4E42-AF95-BD01270D88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953" y="1958184"/>
            <a:ext cx="3962400" cy="3733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A51F0EF-B0EE-450F-8AD0-F623966A7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can go in a figure?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833A48-E011-4932-918C-D7BA7FC631B2}"/>
              </a:ext>
            </a:extLst>
          </p:cNvPr>
          <p:cNvSpPr txBox="1"/>
          <p:nvPr/>
        </p:nvSpPr>
        <p:spPr>
          <a:xfrm>
            <a:off x="91323" y="1493266"/>
            <a:ext cx="42936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i="1" dirty="0">
                <a:solidFill>
                  <a:schemeClr val="accent1"/>
                </a:solidFill>
              </a:rPr>
              <a:t>Images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C1348B-849E-4AC2-AA52-28B28F16B914}"/>
              </a:ext>
            </a:extLst>
          </p:cNvPr>
          <p:cNvSpPr txBox="1"/>
          <p:nvPr/>
        </p:nvSpPr>
        <p:spPr>
          <a:xfrm>
            <a:off x="3949172" y="1493266"/>
            <a:ext cx="42936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i="1" dirty="0">
                <a:solidFill>
                  <a:schemeClr val="accent1"/>
                </a:solidFill>
              </a:rPr>
              <a:t>Data plots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2C0E9C6-EF25-4FE7-AFE8-3951DD53DB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72650" y="1958184"/>
            <a:ext cx="3962400" cy="37338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ADBE9CF-E30F-4670-8E73-5FFAB22C472E}"/>
              </a:ext>
            </a:extLst>
          </p:cNvPr>
          <p:cNvSpPr txBox="1"/>
          <p:nvPr/>
        </p:nvSpPr>
        <p:spPr>
          <a:xfrm>
            <a:off x="7807020" y="1493266"/>
            <a:ext cx="42936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i="1" dirty="0">
                <a:solidFill>
                  <a:schemeClr val="accent1"/>
                </a:solidFill>
              </a:rPr>
              <a:t>User controls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364F511-36C0-4838-A81C-A8F5A8D4E5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14802" y="1958184"/>
            <a:ext cx="3962400" cy="37338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2B276CE-5F50-421C-B8DE-E2B6C8B3CC5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14802" y="1958184"/>
            <a:ext cx="3962400" cy="3733800"/>
          </a:xfrm>
          <a:prstGeom prst="rect">
            <a:avLst/>
          </a:prstGeom>
        </p:spPr>
      </p:pic>
      <p:pic>
        <p:nvPicPr>
          <p:cNvPr id="11" name="Picture 10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E487A573-38E0-4F6E-8E0C-061DF359442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1" y="1954931"/>
            <a:ext cx="3962400" cy="37338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9C3DA1-0F2C-4913-9679-C820B0AFEED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14801" y="1954931"/>
            <a:ext cx="3962400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621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3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"/>
                            </p:stCondLst>
                            <p:childTnLst>
                              <p:par>
                                <p:cTn id="17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3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"/>
                            </p:stCondLst>
                            <p:childTnLst>
                              <p:par>
                                <p:cTn id="26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3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"/>
                            </p:stCondLst>
                            <p:childTnLst>
                              <p:par>
                                <p:cTn id="3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3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00"/>
                            </p:stCondLst>
                            <p:childTnLst>
                              <p:par>
                                <p:cTn id="50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B5A03-494F-4276-A82C-E68720BD2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Some handy figure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796997-C7A7-4A65-A25A-0A5EBA6964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Before we go further, here are some handy commands</a:t>
            </a:r>
          </a:p>
          <a:p>
            <a:endParaRPr lang="en-GB" sz="1200" dirty="0"/>
          </a:p>
          <a:p>
            <a:r>
              <a:rPr lang="en-GB" dirty="0"/>
              <a:t>Get current figure (</a:t>
            </a:r>
            <a:r>
              <a:rPr lang="en-GB" i="1" dirty="0" err="1">
                <a:solidFill>
                  <a:schemeClr val="accent1"/>
                </a:solidFill>
              </a:rPr>
              <a:t>gcf</a:t>
            </a:r>
            <a:r>
              <a:rPr lang="en-GB" dirty="0"/>
              <a:t>)</a:t>
            </a:r>
          </a:p>
          <a:p>
            <a:pPr lvl="1"/>
            <a:r>
              <a:rPr lang="en-GB" dirty="0"/>
              <a:t>Get a reference to the active figure</a:t>
            </a:r>
          </a:p>
          <a:p>
            <a:pPr lvl="1"/>
            <a:endParaRPr lang="en-GB" sz="1200" dirty="0"/>
          </a:p>
          <a:p>
            <a:r>
              <a:rPr lang="en-GB" dirty="0"/>
              <a:t>Clear current figure (</a:t>
            </a:r>
            <a:r>
              <a:rPr lang="en-GB" i="1" dirty="0" err="1">
                <a:solidFill>
                  <a:schemeClr val="accent1"/>
                </a:solidFill>
              </a:rPr>
              <a:t>clf</a:t>
            </a:r>
            <a:r>
              <a:rPr lang="en-GB" dirty="0"/>
              <a:t>)</a:t>
            </a:r>
          </a:p>
          <a:p>
            <a:pPr lvl="1"/>
            <a:r>
              <a:rPr lang="en-GB" dirty="0"/>
              <a:t>Go back to a blank figure window</a:t>
            </a:r>
          </a:p>
          <a:p>
            <a:endParaRPr lang="en-GB" sz="1200" dirty="0"/>
          </a:p>
          <a:p>
            <a:r>
              <a:rPr lang="en-GB" dirty="0"/>
              <a:t>Close current figure (</a:t>
            </a:r>
            <a:r>
              <a:rPr lang="en-GB" i="1" dirty="0">
                <a:solidFill>
                  <a:schemeClr val="accent1"/>
                </a:solidFill>
              </a:rPr>
              <a:t>close</a:t>
            </a:r>
            <a:r>
              <a:rPr lang="en-GB" dirty="0"/>
              <a:t>)</a:t>
            </a:r>
          </a:p>
          <a:p>
            <a:pPr lvl="1"/>
            <a:r>
              <a:rPr lang="en-GB" dirty="0"/>
              <a:t>Close all windows with </a:t>
            </a:r>
            <a:r>
              <a:rPr lang="en-GB" i="1" dirty="0">
                <a:solidFill>
                  <a:schemeClr val="accent1"/>
                </a:solidFill>
              </a:rPr>
              <a:t>close all</a:t>
            </a:r>
          </a:p>
        </p:txBody>
      </p:sp>
    </p:spTree>
    <p:extLst>
      <p:ext uri="{BB962C8B-B14F-4D97-AF65-F5344CB8AC3E}">
        <p14:creationId xmlns:p14="http://schemas.microsoft.com/office/powerpoint/2010/main" val="2028804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F9218-B50A-424A-A99D-57BA08F4A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426854-EE0B-4A5A-AC6D-2BF50C4B1D90}"/>
              </a:ext>
            </a:extLst>
          </p:cNvPr>
          <p:cNvSpPr txBox="1"/>
          <p:nvPr/>
        </p:nvSpPr>
        <p:spPr>
          <a:xfrm>
            <a:off x="2052408" y="3136612"/>
            <a:ext cx="80871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/>
              <a:t>Plotting</a:t>
            </a:r>
            <a:endParaRPr lang="en-GB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5051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3FFB3-8FA6-4283-B978-C97FEDCF8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Axes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E20577-7C2A-40F7-B0DD-EB9541ABD2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Plots are drawn inside axes</a:t>
            </a:r>
          </a:p>
          <a:p>
            <a:pPr lvl="1"/>
            <a:r>
              <a:rPr lang="en-GB" dirty="0"/>
              <a:t>Automatically created when plotting</a:t>
            </a:r>
          </a:p>
          <a:p>
            <a:pPr lvl="1"/>
            <a:r>
              <a:rPr lang="en-GB" dirty="0"/>
              <a:t>Get reference to active axes using </a:t>
            </a:r>
            <a:r>
              <a:rPr lang="en-GB" i="1" dirty="0" err="1">
                <a:solidFill>
                  <a:schemeClr val="accent1"/>
                </a:solidFill>
              </a:rPr>
              <a:t>gca</a:t>
            </a:r>
            <a:endParaRPr lang="en-GB" i="1" dirty="0">
              <a:solidFill>
                <a:schemeClr val="accent1"/>
              </a:solidFill>
            </a:endParaRPr>
          </a:p>
          <a:p>
            <a:pPr lvl="1"/>
            <a:endParaRPr lang="en-GB" sz="1200" dirty="0"/>
          </a:p>
          <a:p>
            <a:r>
              <a:rPr lang="en-GB" dirty="0"/>
              <a:t>Axes are an object</a:t>
            </a:r>
          </a:p>
          <a:p>
            <a:pPr lvl="1"/>
            <a:r>
              <a:rPr lang="en-GB" dirty="0"/>
              <a:t>Properties include</a:t>
            </a:r>
          </a:p>
          <a:p>
            <a:pPr lvl="2"/>
            <a:r>
              <a:rPr lang="en-GB" i="1" dirty="0" err="1">
                <a:solidFill>
                  <a:schemeClr val="accent1"/>
                </a:solidFill>
              </a:rPr>
              <a:t>XLim</a:t>
            </a:r>
            <a:r>
              <a:rPr lang="en-GB" dirty="0"/>
              <a:t> and </a:t>
            </a:r>
            <a:r>
              <a:rPr lang="en-GB" i="1" dirty="0" err="1">
                <a:solidFill>
                  <a:schemeClr val="accent1"/>
                </a:solidFill>
              </a:rPr>
              <a:t>YLim</a:t>
            </a:r>
            <a:r>
              <a:rPr lang="en-GB" dirty="0"/>
              <a:t> (axis limits)</a:t>
            </a:r>
          </a:p>
          <a:p>
            <a:pPr lvl="2"/>
            <a:r>
              <a:rPr lang="en-GB" i="1" dirty="0">
                <a:solidFill>
                  <a:schemeClr val="accent1"/>
                </a:solidFill>
              </a:rPr>
              <a:t>Position </a:t>
            </a:r>
            <a:r>
              <a:rPr lang="en-GB" dirty="0"/>
              <a:t>(location on screen)</a:t>
            </a:r>
          </a:p>
          <a:p>
            <a:pPr lvl="1"/>
            <a:r>
              <a:rPr lang="en-GB" dirty="0"/>
              <a:t>Methods include</a:t>
            </a:r>
          </a:p>
          <a:p>
            <a:pPr lvl="2"/>
            <a:r>
              <a:rPr lang="en-GB" i="1" dirty="0">
                <a:solidFill>
                  <a:schemeClr val="accent1"/>
                </a:solidFill>
              </a:rPr>
              <a:t>delete</a:t>
            </a:r>
            <a:r>
              <a:rPr lang="en-GB" dirty="0"/>
              <a:t> (remove axes)</a:t>
            </a:r>
          </a:p>
          <a:p>
            <a:pPr lvl="2"/>
            <a:r>
              <a:rPr lang="en-GB" i="1" dirty="0">
                <a:solidFill>
                  <a:schemeClr val="accent1"/>
                </a:solidFill>
              </a:rPr>
              <a:t>reset</a:t>
            </a:r>
            <a:r>
              <a:rPr lang="en-GB" dirty="0"/>
              <a:t> (return to default settings)</a:t>
            </a:r>
          </a:p>
          <a:p>
            <a:pPr lvl="1"/>
            <a:endParaRPr lang="en-GB" dirty="0"/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46CA3F-913A-42B3-92D5-24D71DE58E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0625" y="1316877"/>
            <a:ext cx="4587240" cy="30632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8B47CAA-7935-4370-9880-970B11FBD4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0625" y="1316877"/>
            <a:ext cx="4587240" cy="30632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932F75C-345F-4247-9172-20355D0D4E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0625" y="1316877"/>
            <a:ext cx="4587240" cy="306324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B1B954E-AB09-436C-91CC-105BD81F00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0625" y="1316877"/>
            <a:ext cx="4587240" cy="306324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F335256-70B1-4B37-B3F0-D5C0AFFFCA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1120" y="4591840"/>
            <a:ext cx="4286250" cy="1314450"/>
          </a:xfrm>
          <a:prstGeom prst="rect">
            <a:avLst/>
          </a:prstGeom>
          <a:ln w="12700">
            <a:solidFill>
              <a:srgbClr val="C00000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52C2234-1936-45BB-947E-060EBB221A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61120" y="4591840"/>
            <a:ext cx="4286250" cy="1314450"/>
          </a:xfrm>
          <a:prstGeom prst="rect">
            <a:avLst/>
          </a:prstGeom>
          <a:ln w="12700">
            <a:solidFill>
              <a:srgbClr val="C00000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BEE4F42-8FE4-40CC-B265-245A9C5C0D2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61120" y="4591840"/>
            <a:ext cx="4286250" cy="1314450"/>
          </a:xfrm>
          <a:prstGeom prst="rect">
            <a:avLst/>
          </a:prstGeom>
          <a:ln w="12700">
            <a:solidFill>
              <a:srgbClr val="C00000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DCD7761-679D-4D1A-A4F5-F3850E5B3E5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61120" y="4591840"/>
            <a:ext cx="4286250" cy="1314450"/>
          </a:xfrm>
          <a:prstGeom prst="rect">
            <a:avLst/>
          </a:prstGeom>
          <a:ln w="12700"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1688843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300"/>
                            </p:stCondLst>
                            <p:childTnLst>
                              <p:par>
                                <p:cTn id="12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"/>
                            </p:stCondLst>
                            <p:childTnLst>
                              <p:par>
                                <p:cTn id="27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3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00"/>
                            </p:stCondLst>
                            <p:childTnLst>
                              <p:par>
                                <p:cTn id="42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University of Bristol 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descreen-presentation-template.ppt [Compatibility Mode]" id="{015D3FAC-8A05-4D96-B86A-FAF1F2B83C04}" vid="{E95CFD32-1F5A-4942-BB4C-571E14057853}"/>
    </a:ext>
  </a:extLst>
</a:theme>
</file>

<file path=ppt/theme/theme2.xml><?xml version="1.0" encoding="utf-8"?>
<a:theme xmlns:a="http://schemas.openxmlformats.org/drawingml/2006/main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Default">
      <a:majorFont>
        <a:latin typeface="Helvetica"/>
        <a:ea typeface="Helvetica"/>
        <a:cs typeface="Helvetica"/>
      </a:majorFont>
      <a:minorFont>
        <a:latin typeface="Avenir Roman"/>
        <a:ea typeface="Avenir Roman"/>
        <a:cs typeface="Avenir Roman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rgbClr val="5B9BD5"/>
          </a:solidFill>
          <a:prstDash val="solid"/>
          <a:bevel/>
        </a:ln>
        <a:effectLst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5B9BD5"/>
          </a:solidFill>
          <a:prstDash val="solid"/>
          <a:bevel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University of Bristol template</Template>
  <TotalTime>38546</TotalTime>
  <Words>967</Words>
  <Application>Microsoft Office PowerPoint</Application>
  <PresentationFormat>Widescreen</PresentationFormat>
  <Paragraphs>348</Paragraphs>
  <Slides>21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Avenir Roman</vt:lpstr>
      <vt:lpstr>Calibri</vt:lpstr>
      <vt:lpstr>1_University of Bristol template</vt:lpstr>
      <vt:lpstr>MATLAB for image processing Session 4: Figures and plotting</vt:lpstr>
      <vt:lpstr>Course structure</vt:lpstr>
      <vt:lpstr>Under construction!</vt:lpstr>
      <vt:lpstr>PowerPoint Presentation</vt:lpstr>
      <vt:lpstr>Introduction to figures</vt:lpstr>
      <vt:lpstr>What can go in a figure?</vt:lpstr>
      <vt:lpstr>Some handy figure functions</vt:lpstr>
      <vt:lpstr>PowerPoint Presentation</vt:lpstr>
      <vt:lpstr>Axes</vt:lpstr>
      <vt:lpstr>XY (and XYZ) plots</vt:lpstr>
      <vt:lpstr>XY (and XYZ) plots</vt:lpstr>
      <vt:lpstr>Histograms</vt:lpstr>
      <vt:lpstr>Box and whisker plots</vt:lpstr>
      <vt:lpstr>Surface plots</vt:lpstr>
      <vt:lpstr>Surface plots</vt:lpstr>
      <vt:lpstr>Surface plots</vt:lpstr>
      <vt:lpstr>Combining plot types</vt:lpstr>
      <vt:lpstr>PowerPoint Presentation</vt:lpstr>
      <vt:lpstr>PowerPoint Presentation</vt:lpstr>
      <vt:lpstr>PowerPoint Presentation</vt:lpstr>
      <vt:lpstr>Under construction!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ImageJ/FIJI image processing basics</dc:title>
  <dc:creator>SJ Cross</dc:creator>
  <cp:lastModifiedBy>Stephen Cross</cp:lastModifiedBy>
  <cp:revision>1202</cp:revision>
  <cp:lastPrinted>2019-11-26T12:49:37Z</cp:lastPrinted>
  <dcterms:modified xsi:type="dcterms:W3CDTF">2020-02-10T18:14:04Z</dcterms:modified>
</cp:coreProperties>
</file>